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234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49" d="100"/>
          <a:sy n="149" d="100"/>
        </p:scale>
        <p:origin x="-128"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printerSettings" Target="printerSettings/printerSettings1.bin"/><Relationship Id="rId13" Type="http://schemas.openxmlformats.org/officeDocument/2006/relationships/presProps" Target="presProps.xml"/><Relationship Id="rId14" Type="http://schemas.openxmlformats.org/officeDocument/2006/relationships/viewProps" Target="viewProps.xml"/><Relationship Id="rId15" Type="http://schemas.openxmlformats.org/officeDocument/2006/relationships/theme" Target="theme/theme1.xml"/><Relationship Id="rId16"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1E4C109-D9BD-A646-AD1F-EE28E9209ECA}" type="datetimeFigureOut">
              <a:rPr lang="en-US" smtClean="0"/>
              <a:t>6/30/15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5D9A01-2D93-BA42-90FF-543F05484D54}" type="slidenum">
              <a:rPr lang="en-US" smtClean="0"/>
              <a:t>‹#›</a:t>
            </a:fld>
            <a:endParaRPr lang="en-US"/>
          </a:p>
        </p:txBody>
      </p:sp>
    </p:spTree>
    <p:extLst>
      <p:ext uri="{BB962C8B-B14F-4D97-AF65-F5344CB8AC3E}">
        <p14:creationId xmlns:p14="http://schemas.microsoft.com/office/powerpoint/2010/main" val="16591775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E4C109-D9BD-A646-AD1F-EE28E9209ECA}" type="datetimeFigureOut">
              <a:rPr lang="en-US" smtClean="0"/>
              <a:t>6/30/15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5D9A01-2D93-BA42-90FF-543F05484D54}" type="slidenum">
              <a:rPr lang="en-US" smtClean="0"/>
              <a:t>‹#›</a:t>
            </a:fld>
            <a:endParaRPr lang="en-US"/>
          </a:p>
        </p:txBody>
      </p:sp>
    </p:spTree>
    <p:extLst>
      <p:ext uri="{BB962C8B-B14F-4D97-AF65-F5344CB8AC3E}">
        <p14:creationId xmlns:p14="http://schemas.microsoft.com/office/powerpoint/2010/main" val="24213470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E4C109-D9BD-A646-AD1F-EE28E9209ECA}" type="datetimeFigureOut">
              <a:rPr lang="en-US" smtClean="0"/>
              <a:t>6/30/15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5D9A01-2D93-BA42-90FF-543F05484D54}" type="slidenum">
              <a:rPr lang="en-US" smtClean="0"/>
              <a:t>‹#›</a:t>
            </a:fld>
            <a:endParaRPr lang="en-US"/>
          </a:p>
        </p:txBody>
      </p:sp>
    </p:spTree>
    <p:extLst>
      <p:ext uri="{BB962C8B-B14F-4D97-AF65-F5344CB8AC3E}">
        <p14:creationId xmlns:p14="http://schemas.microsoft.com/office/powerpoint/2010/main" val="5508869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E4C109-D9BD-A646-AD1F-EE28E9209ECA}" type="datetimeFigureOut">
              <a:rPr lang="en-US" smtClean="0"/>
              <a:t>6/30/15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5D9A01-2D93-BA42-90FF-543F05484D54}" type="slidenum">
              <a:rPr lang="en-US" smtClean="0"/>
              <a:t>‹#›</a:t>
            </a:fld>
            <a:endParaRPr lang="en-US"/>
          </a:p>
        </p:txBody>
      </p:sp>
    </p:spTree>
    <p:extLst>
      <p:ext uri="{BB962C8B-B14F-4D97-AF65-F5344CB8AC3E}">
        <p14:creationId xmlns:p14="http://schemas.microsoft.com/office/powerpoint/2010/main" val="3553121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1E4C109-D9BD-A646-AD1F-EE28E9209ECA}" type="datetimeFigureOut">
              <a:rPr lang="en-US" smtClean="0"/>
              <a:t>6/30/15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5D9A01-2D93-BA42-90FF-543F05484D54}" type="slidenum">
              <a:rPr lang="en-US" smtClean="0"/>
              <a:t>‹#›</a:t>
            </a:fld>
            <a:endParaRPr lang="en-US"/>
          </a:p>
        </p:txBody>
      </p:sp>
    </p:spTree>
    <p:extLst>
      <p:ext uri="{BB962C8B-B14F-4D97-AF65-F5344CB8AC3E}">
        <p14:creationId xmlns:p14="http://schemas.microsoft.com/office/powerpoint/2010/main" val="38710765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1E4C109-D9BD-A646-AD1F-EE28E9209ECA}" type="datetimeFigureOut">
              <a:rPr lang="en-US" smtClean="0"/>
              <a:t>6/30/15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5D9A01-2D93-BA42-90FF-543F05484D54}" type="slidenum">
              <a:rPr lang="en-US" smtClean="0"/>
              <a:t>‹#›</a:t>
            </a:fld>
            <a:endParaRPr lang="en-US"/>
          </a:p>
        </p:txBody>
      </p:sp>
    </p:spTree>
    <p:extLst>
      <p:ext uri="{BB962C8B-B14F-4D97-AF65-F5344CB8AC3E}">
        <p14:creationId xmlns:p14="http://schemas.microsoft.com/office/powerpoint/2010/main" val="298273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1E4C109-D9BD-A646-AD1F-EE28E9209ECA}" type="datetimeFigureOut">
              <a:rPr lang="en-US" smtClean="0"/>
              <a:t>6/30/15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45D9A01-2D93-BA42-90FF-543F05484D54}" type="slidenum">
              <a:rPr lang="en-US" smtClean="0"/>
              <a:t>‹#›</a:t>
            </a:fld>
            <a:endParaRPr lang="en-US"/>
          </a:p>
        </p:txBody>
      </p:sp>
    </p:spTree>
    <p:extLst>
      <p:ext uri="{BB962C8B-B14F-4D97-AF65-F5344CB8AC3E}">
        <p14:creationId xmlns:p14="http://schemas.microsoft.com/office/powerpoint/2010/main" val="975581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1E4C109-D9BD-A646-AD1F-EE28E9209ECA}" type="datetimeFigureOut">
              <a:rPr lang="en-US" smtClean="0"/>
              <a:t>6/30/15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45D9A01-2D93-BA42-90FF-543F05484D54}" type="slidenum">
              <a:rPr lang="en-US" smtClean="0"/>
              <a:t>‹#›</a:t>
            </a:fld>
            <a:endParaRPr lang="en-US"/>
          </a:p>
        </p:txBody>
      </p:sp>
    </p:spTree>
    <p:extLst>
      <p:ext uri="{BB962C8B-B14F-4D97-AF65-F5344CB8AC3E}">
        <p14:creationId xmlns:p14="http://schemas.microsoft.com/office/powerpoint/2010/main" val="15794702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E4C109-D9BD-A646-AD1F-EE28E9209ECA}" type="datetimeFigureOut">
              <a:rPr lang="en-US" smtClean="0"/>
              <a:t>6/30/15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45D9A01-2D93-BA42-90FF-543F05484D54}" type="slidenum">
              <a:rPr lang="en-US" smtClean="0"/>
              <a:t>‹#›</a:t>
            </a:fld>
            <a:endParaRPr lang="en-US"/>
          </a:p>
        </p:txBody>
      </p:sp>
    </p:spTree>
    <p:extLst>
      <p:ext uri="{BB962C8B-B14F-4D97-AF65-F5344CB8AC3E}">
        <p14:creationId xmlns:p14="http://schemas.microsoft.com/office/powerpoint/2010/main" val="18007589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1E4C109-D9BD-A646-AD1F-EE28E9209ECA}" type="datetimeFigureOut">
              <a:rPr lang="en-US" smtClean="0"/>
              <a:t>6/30/15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5D9A01-2D93-BA42-90FF-543F05484D54}" type="slidenum">
              <a:rPr lang="en-US" smtClean="0"/>
              <a:t>‹#›</a:t>
            </a:fld>
            <a:endParaRPr lang="en-US"/>
          </a:p>
        </p:txBody>
      </p:sp>
    </p:spTree>
    <p:extLst>
      <p:ext uri="{BB962C8B-B14F-4D97-AF65-F5344CB8AC3E}">
        <p14:creationId xmlns:p14="http://schemas.microsoft.com/office/powerpoint/2010/main" val="5444413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1E4C109-D9BD-A646-AD1F-EE28E9209ECA}" type="datetimeFigureOut">
              <a:rPr lang="en-US" smtClean="0"/>
              <a:t>6/30/15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5D9A01-2D93-BA42-90FF-543F05484D54}" type="slidenum">
              <a:rPr lang="en-US" smtClean="0"/>
              <a:t>‹#›</a:t>
            </a:fld>
            <a:endParaRPr lang="en-US"/>
          </a:p>
        </p:txBody>
      </p:sp>
    </p:spTree>
    <p:extLst>
      <p:ext uri="{BB962C8B-B14F-4D97-AF65-F5344CB8AC3E}">
        <p14:creationId xmlns:p14="http://schemas.microsoft.com/office/powerpoint/2010/main" val="201684436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E4C109-D9BD-A646-AD1F-EE28E9209ECA}" type="datetimeFigureOut">
              <a:rPr lang="en-US" smtClean="0"/>
              <a:t>6/30/15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5D9A01-2D93-BA42-90FF-543F05484D54}" type="slidenum">
              <a:rPr lang="en-US" smtClean="0"/>
              <a:t>‹#›</a:t>
            </a:fld>
            <a:endParaRPr lang="en-US"/>
          </a:p>
        </p:txBody>
      </p:sp>
    </p:spTree>
    <p:extLst>
      <p:ext uri="{BB962C8B-B14F-4D97-AF65-F5344CB8AC3E}">
        <p14:creationId xmlns:p14="http://schemas.microsoft.com/office/powerpoint/2010/main" val="34574739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4" Type="http://schemas.microsoft.com/office/2007/relationships/hdphoto" Target="../media/hdphoto2.wdp"/><Relationship Id="rId5" Type="http://schemas.openxmlformats.org/officeDocument/2006/relationships/image" Target="../media/image2.png"/><Relationship Id="rId6" Type="http://schemas.openxmlformats.org/officeDocument/2006/relationships/image" Target="../media/image3.emf"/><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microsoft.com/office/2007/relationships/hdphoto" Target="../media/hdphoto5.wdp"/><Relationship Id="rId4" Type="http://schemas.microsoft.com/office/2007/relationships/hdphoto" Target="../media/hdphoto14.wdp"/><Relationship Id="rId5" Type="http://schemas.openxmlformats.org/officeDocument/2006/relationships/image" Target="../media/image2.png"/><Relationship Id="rId6" Type="http://schemas.openxmlformats.org/officeDocument/2006/relationships/image" Target="../media/image3.emf"/><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4" Type="http://schemas.microsoft.com/office/2007/relationships/hdphoto" Target="../media/hdphoto3.wdp"/><Relationship Id="rId5" Type="http://schemas.openxmlformats.org/officeDocument/2006/relationships/image" Target="../media/image5.emf"/><Relationship Id="rId6" Type="http://schemas.openxmlformats.org/officeDocument/2006/relationships/image" Target="../media/image3.emf"/><Relationship Id="rId1" Type="http://schemas.openxmlformats.org/officeDocument/2006/relationships/slideLayout" Target="../slideLayouts/slideLayout1.xml"/><Relationship Id="rId2"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microsoft.com/office/2007/relationships/hdphoto" Target="../media/hdphoto4.wdp"/><Relationship Id="rId4" Type="http://schemas.microsoft.com/office/2007/relationships/hdphoto" Target="../media/hdphoto5.wdp"/><Relationship Id="rId5" Type="http://schemas.openxmlformats.org/officeDocument/2006/relationships/image" Target="../media/image5.emf"/><Relationship Id="rId6" Type="http://schemas.openxmlformats.org/officeDocument/2006/relationships/image" Target="../media/image3.emf"/><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microsoft.com/office/2007/relationships/hdphoto" Target="../media/hdphoto5.wdp"/><Relationship Id="rId4" Type="http://schemas.openxmlformats.org/officeDocument/2006/relationships/image" Target="../media/image5.emf"/><Relationship Id="rId5" Type="http://schemas.openxmlformats.org/officeDocument/2006/relationships/image" Target="../media/image3.emf"/><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microsoft.com/office/2007/relationships/hdphoto" Target="../media/hdphoto6.wdp"/><Relationship Id="rId4" Type="http://schemas.microsoft.com/office/2007/relationships/hdphoto" Target="../media/hdphoto7.wdp"/><Relationship Id="rId5" Type="http://schemas.openxmlformats.org/officeDocument/2006/relationships/image" Target="../media/image5.emf"/><Relationship Id="rId6" Type="http://schemas.openxmlformats.org/officeDocument/2006/relationships/image" Target="../media/image3.emf"/><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microsoft.com/office/2007/relationships/hdphoto" Target="../media/hdphoto8.wdp"/><Relationship Id="rId4" Type="http://schemas.microsoft.com/office/2007/relationships/hdphoto" Target="../media/hdphoto2.wdp"/><Relationship Id="rId5" Type="http://schemas.openxmlformats.org/officeDocument/2006/relationships/image" Target="../media/image6.png"/><Relationship Id="rId6" Type="http://schemas.openxmlformats.org/officeDocument/2006/relationships/image" Target="../media/image5.emf"/><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microsoft.com/office/2007/relationships/hdphoto" Target="../media/hdphoto9.wdp"/><Relationship Id="rId4" Type="http://schemas.microsoft.com/office/2007/relationships/hdphoto" Target="../media/hdphoto10.wdp"/><Relationship Id="rId5" Type="http://schemas.openxmlformats.org/officeDocument/2006/relationships/image" Target="../media/image5.emf"/><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microsoft.com/office/2007/relationships/hdphoto" Target="../media/hdphoto11.wdp"/><Relationship Id="rId4" Type="http://schemas.microsoft.com/office/2007/relationships/hdphoto" Target="../media/hdphoto12.wdp"/><Relationship Id="rId5" Type="http://schemas.openxmlformats.org/officeDocument/2006/relationships/image" Target="../media/image5.emf"/><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microsoft.com/office/2007/relationships/hdphoto" Target="../media/hdphoto6.wdp"/><Relationship Id="rId4" Type="http://schemas.microsoft.com/office/2007/relationships/hdphoto" Target="../media/hdphoto13.wdp"/><Relationship Id="rId5" Type="http://schemas.openxmlformats.org/officeDocument/2006/relationships/image" Target="../media/image5.emf"/><Relationship Id="rId1" Type="http://schemas.openxmlformats.org/officeDocument/2006/relationships/slideLayout" Target="../slideLayouts/slideLayout1.xml"/><Relationship Id="rId2"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KBYC Angle Graphic.png"/>
          <p:cNvPicPr>
            <a:picLocks noChangeAspect="1"/>
          </p:cNvPicPr>
          <p:nvPr/>
        </p:nvPicPr>
        <p:blipFill rotWithShape="1">
          <a:blip r:embed="rId2">
            <a:alphaModFix amt="26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t="88134"/>
          <a:stretch/>
        </p:blipFill>
        <p:spPr>
          <a:xfrm rot="10800000" flipH="1">
            <a:off x="0" y="6260948"/>
            <a:ext cx="9158274" cy="597052"/>
          </a:xfrm>
          <a:prstGeom prst="rect">
            <a:avLst/>
          </a:prstGeom>
        </p:spPr>
      </p:pic>
      <p:pic>
        <p:nvPicPr>
          <p:cNvPr id="6" name="Picture 5" descr="KBYC Angle Graphic.png"/>
          <p:cNvPicPr>
            <a:picLocks noChangeAspect="1"/>
          </p:cNvPicPr>
          <p:nvPr/>
        </p:nvPicPr>
        <p:blipFill rotWithShape="1">
          <a:blip r:embed="rId2">
            <a:alphaModFix amt="26000"/>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t="75595"/>
          <a:stretch/>
        </p:blipFill>
        <p:spPr>
          <a:xfrm flipV="1">
            <a:off x="-6077" y="3513970"/>
            <a:ext cx="9158274" cy="1227989"/>
          </a:xfrm>
          <a:prstGeom prst="rect">
            <a:avLst/>
          </a:prstGeom>
        </p:spPr>
      </p:pic>
      <p:sp>
        <p:nvSpPr>
          <p:cNvPr id="9" name="Rectangle 8"/>
          <p:cNvSpPr/>
          <p:nvPr/>
        </p:nvSpPr>
        <p:spPr>
          <a:xfrm>
            <a:off x="7127558" y="6585963"/>
            <a:ext cx="1681440" cy="215444"/>
          </a:xfrm>
          <a:prstGeom prst="rect">
            <a:avLst/>
          </a:prstGeom>
        </p:spPr>
        <p:txBody>
          <a:bodyPr wrap="square">
            <a:spAutoFit/>
          </a:bodyPr>
          <a:lstStyle/>
          <a:p>
            <a:pPr algn="r"/>
            <a:r>
              <a:rPr lang="en-US" sz="800" dirty="0" smtClean="0">
                <a:solidFill>
                  <a:srgbClr val="FFFFFF"/>
                </a:solidFill>
                <a:latin typeface="+mj-lt"/>
              </a:rPr>
              <a:t>© 2015 Fidelity National Title Group</a:t>
            </a:r>
            <a:endParaRPr lang="en-US" sz="800" dirty="0">
              <a:solidFill>
                <a:srgbClr val="FFFFFF"/>
              </a:solidFill>
              <a:latin typeface="+mj-lt"/>
            </a:endParaRPr>
          </a:p>
        </p:txBody>
      </p:sp>
      <p:pic>
        <p:nvPicPr>
          <p:cNvPr id="2" name="Picture 1" descr="CTT RE header_main-1.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77" y="0"/>
            <a:ext cx="9156816" cy="4862688"/>
          </a:xfrm>
          <a:prstGeom prst="rect">
            <a:avLst/>
          </a:prstGeom>
        </p:spPr>
      </p:pic>
      <p:pic>
        <p:nvPicPr>
          <p:cNvPr id="8" name="Picture 7" descr="CTIC KBYC.ai"/>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4300" y="5772707"/>
            <a:ext cx="2971800" cy="1028700"/>
          </a:xfrm>
          <a:prstGeom prst="rect">
            <a:avLst/>
          </a:prstGeom>
        </p:spPr>
      </p:pic>
    </p:spTree>
    <p:extLst>
      <p:ext uri="{BB962C8B-B14F-4D97-AF65-F5344CB8AC3E}">
        <p14:creationId xmlns:p14="http://schemas.microsoft.com/office/powerpoint/2010/main" val="23266146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KBYC Angle Graphic.png"/>
          <p:cNvPicPr>
            <a:picLocks noChangeAspect="1"/>
          </p:cNvPicPr>
          <p:nvPr/>
        </p:nvPicPr>
        <p:blipFill rotWithShape="1">
          <a:blip r:embed="rId2">
            <a:alphaModFix amt="26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t="88134"/>
          <a:stretch/>
        </p:blipFill>
        <p:spPr>
          <a:xfrm rot="10800000" flipH="1">
            <a:off x="0" y="6260948"/>
            <a:ext cx="9158274" cy="597052"/>
          </a:xfrm>
          <a:prstGeom prst="rect">
            <a:avLst/>
          </a:prstGeom>
        </p:spPr>
      </p:pic>
      <p:pic>
        <p:nvPicPr>
          <p:cNvPr id="6" name="Picture 5" descr="KBYC Angle Graphic.png"/>
          <p:cNvPicPr>
            <a:picLocks noChangeAspect="1"/>
          </p:cNvPicPr>
          <p:nvPr/>
        </p:nvPicPr>
        <p:blipFill rotWithShape="1">
          <a:blip r:embed="rId2">
            <a:alphaModFix amt="26000"/>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t="75595"/>
          <a:stretch/>
        </p:blipFill>
        <p:spPr>
          <a:xfrm flipV="1">
            <a:off x="-6077" y="3513970"/>
            <a:ext cx="9158274" cy="1227989"/>
          </a:xfrm>
          <a:prstGeom prst="rect">
            <a:avLst/>
          </a:prstGeom>
        </p:spPr>
      </p:pic>
      <p:sp>
        <p:nvSpPr>
          <p:cNvPr id="8" name="Slide Number Placeholder 1"/>
          <p:cNvSpPr>
            <a:spLocks noGrp="1"/>
          </p:cNvSpPr>
          <p:nvPr>
            <p:ph type="sldNum" sz="quarter" idx="12"/>
          </p:nvPr>
        </p:nvSpPr>
        <p:spPr>
          <a:xfrm>
            <a:off x="8731294" y="6489008"/>
            <a:ext cx="363542" cy="365125"/>
          </a:xfrm>
        </p:spPr>
        <p:txBody>
          <a:bodyPr/>
          <a:lstStyle/>
          <a:p>
            <a:fld id="{D45D9A01-2D93-BA42-90FF-543F05484D54}" type="slidenum">
              <a:rPr lang="en-US" smtClean="0">
                <a:solidFill>
                  <a:srgbClr val="FFFFFF"/>
                </a:solidFill>
              </a:rPr>
              <a:t>10</a:t>
            </a:fld>
            <a:endParaRPr lang="en-US" dirty="0">
              <a:solidFill>
                <a:srgbClr val="FFFFFF"/>
              </a:solidFill>
            </a:endParaRPr>
          </a:p>
        </p:txBody>
      </p:sp>
      <p:sp>
        <p:nvSpPr>
          <p:cNvPr id="9" name="Rectangle 8"/>
          <p:cNvSpPr/>
          <p:nvPr/>
        </p:nvSpPr>
        <p:spPr>
          <a:xfrm>
            <a:off x="7127558" y="6585963"/>
            <a:ext cx="1681440" cy="215444"/>
          </a:xfrm>
          <a:prstGeom prst="rect">
            <a:avLst/>
          </a:prstGeom>
        </p:spPr>
        <p:txBody>
          <a:bodyPr wrap="square">
            <a:spAutoFit/>
          </a:bodyPr>
          <a:lstStyle/>
          <a:p>
            <a:pPr algn="r"/>
            <a:r>
              <a:rPr lang="en-US" sz="800" dirty="0" smtClean="0">
                <a:solidFill>
                  <a:srgbClr val="FFFFFF"/>
                </a:solidFill>
                <a:latin typeface="+mj-lt"/>
              </a:rPr>
              <a:t>© 2015 Fidelity National Title Group</a:t>
            </a:r>
            <a:endParaRPr lang="en-US" sz="800" dirty="0">
              <a:solidFill>
                <a:srgbClr val="FFFFFF"/>
              </a:solidFill>
              <a:latin typeface="+mj-lt"/>
            </a:endParaRPr>
          </a:p>
        </p:txBody>
      </p:sp>
      <p:pic>
        <p:nvPicPr>
          <p:cNvPr id="10" name="Picture 9" descr="CTT RE header_main-1.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77" y="0"/>
            <a:ext cx="9156816" cy="4862688"/>
          </a:xfrm>
          <a:prstGeom prst="rect">
            <a:avLst/>
          </a:prstGeom>
        </p:spPr>
      </p:pic>
      <p:pic>
        <p:nvPicPr>
          <p:cNvPr id="11" name="Picture 10" descr="CTIC KBYC.ai"/>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4300" y="5772707"/>
            <a:ext cx="2971800" cy="1028700"/>
          </a:xfrm>
          <a:prstGeom prst="rect">
            <a:avLst/>
          </a:prstGeom>
        </p:spPr>
      </p:pic>
    </p:spTree>
    <p:extLst>
      <p:ext uri="{BB962C8B-B14F-4D97-AF65-F5344CB8AC3E}">
        <p14:creationId xmlns:p14="http://schemas.microsoft.com/office/powerpoint/2010/main" val="31044190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KBYC Angle Graphic.png"/>
          <p:cNvPicPr>
            <a:picLocks noChangeAspect="1"/>
          </p:cNvPicPr>
          <p:nvPr/>
        </p:nvPicPr>
        <p:blipFill rotWithShape="1">
          <a:blip r:embed="rId2">
            <a:alphaModFix amt="26000"/>
            <a:extLst>
              <a:ext uri="{28A0092B-C50C-407E-A947-70E740481C1C}">
                <a14:useLocalDpi xmlns:a14="http://schemas.microsoft.com/office/drawing/2010/main" val="0"/>
              </a:ext>
            </a:extLst>
          </a:blip>
          <a:srcRect t="88134"/>
          <a:stretch/>
        </p:blipFill>
        <p:spPr>
          <a:xfrm rot="10800000" flipH="1">
            <a:off x="0" y="6260948"/>
            <a:ext cx="9158274" cy="597052"/>
          </a:xfrm>
          <a:prstGeom prst="rect">
            <a:avLst/>
          </a:prstGeom>
        </p:spPr>
      </p:pic>
      <p:sp>
        <p:nvSpPr>
          <p:cNvPr id="3" name="TextBox 2"/>
          <p:cNvSpPr txBox="1"/>
          <p:nvPr/>
        </p:nvSpPr>
        <p:spPr>
          <a:xfrm>
            <a:off x="1564966" y="300237"/>
            <a:ext cx="4584533" cy="796115"/>
          </a:xfrm>
          <a:prstGeom prst="rect">
            <a:avLst/>
          </a:prstGeom>
          <a:noFill/>
        </p:spPr>
        <p:txBody>
          <a:bodyPr wrap="none" rtlCol="0">
            <a:spAutoFit/>
          </a:bodyPr>
          <a:lstStyle/>
          <a:p>
            <a:pPr>
              <a:lnSpc>
                <a:spcPct val="80000"/>
              </a:lnSpc>
            </a:pPr>
            <a:r>
              <a:rPr lang="en-US" sz="2800" dirty="0" smtClean="0">
                <a:solidFill>
                  <a:schemeClr val="bg1"/>
                </a:solidFill>
              </a:rPr>
              <a:t>Five Things You Need to Know </a:t>
            </a:r>
          </a:p>
          <a:p>
            <a:pPr>
              <a:lnSpc>
                <a:spcPct val="80000"/>
              </a:lnSpc>
            </a:pPr>
            <a:r>
              <a:rPr lang="en-US" sz="2800" dirty="0" smtClean="0">
                <a:solidFill>
                  <a:schemeClr val="bg1"/>
                </a:solidFill>
              </a:rPr>
              <a:t>Before August 2015</a:t>
            </a:r>
            <a:endParaRPr lang="en-US" sz="2800" dirty="0">
              <a:solidFill>
                <a:schemeClr val="bg1"/>
              </a:solidFill>
            </a:endParaRPr>
          </a:p>
        </p:txBody>
      </p:sp>
      <p:sp>
        <p:nvSpPr>
          <p:cNvPr id="10" name="Rectangle 9"/>
          <p:cNvSpPr/>
          <p:nvPr/>
        </p:nvSpPr>
        <p:spPr>
          <a:xfrm>
            <a:off x="721031" y="2711171"/>
            <a:ext cx="7857613" cy="2862322"/>
          </a:xfrm>
          <a:prstGeom prst="rect">
            <a:avLst/>
          </a:prstGeom>
        </p:spPr>
        <p:txBody>
          <a:bodyPr wrap="square">
            <a:spAutoFit/>
          </a:bodyPr>
          <a:lstStyle/>
          <a:p>
            <a:pPr marL="514350" indent="-514350">
              <a:buSzPct val="90000"/>
              <a:buFont typeface="+mj-lt"/>
              <a:buAutoNum type="arabicPeriod"/>
            </a:pPr>
            <a:r>
              <a:rPr lang="en-US" sz="2000" dirty="0"/>
              <a:t>Be able to explain the new Loan Estimate and Closing </a:t>
            </a:r>
            <a:r>
              <a:rPr lang="en-US" sz="2000" dirty="0" smtClean="0"/>
              <a:t>Disclosure</a:t>
            </a:r>
          </a:p>
          <a:p>
            <a:pPr marL="514350" indent="-514350">
              <a:buSzPct val="90000"/>
              <a:buFont typeface="+mj-lt"/>
              <a:buAutoNum type="arabicPeriod"/>
            </a:pPr>
            <a:endParaRPr lang="en-US" sz="2000" dirty="0" smtClean="0"/>
          </a:p>
          <a:p>
            <a:pPr marL="514350" indent="-514350">
              <a:buSzPct val="90000"/>
              <a:buFont typeface="+mj-lt"/>
              <a:buAutoNum type="arabicPeriod"/>
            </a:pPr>
            <a:r>
              <a:rPr lang="en-US" sz="2000" dirty="0" smtClean="0"/>
              <a:t>Timing </a:t>
            </a:r>
            <a:r>
              <a:rPr lang="en-US" sz="2000" dirty="0"/>
              <a:t>of closings are impacted by disclosure delivery </a:t>
            </a:r>
            <a:r>
              <a:rPr lang="en-US" sz="2000" dirty="0" smtClean="0"/>
              <a:t>rules</a:t>
            </a:r>
          </a:p>
          <a:p>
            <a:pPr marL="514350" indent="-514350">
              <a:buSzPct val="90000"/>
              <a:buFont typeface="+mj-lt"/>
              <a:buAutoNum type="arabicPeriod"/>
            </a:pPr>
            <a:endParaRPr lang="en-US" sz="2000" dirty="0"/>
          </a:p>
          <a:p>
            <a:pPr marL="514350" indent="-514350">
              <a:buSzPct val="90000"/>
              <a:buFont typeface="+mj-lt"/>
              <a:buAutoNum type="arabicPeriod"/>
            </a:pPr>
            <a:r>
              <a:rPr lang="en-US" sz="2000" dirty="0" smtClean="0"/>
              <a:t>Title </a:t>
            </a:r>
            <a:r>
              <a:rPr lang="en-US" sz="2000" dirty="0"/>
              <a:t>fees may need to be adjusted at closing and </a:t>
            </a:r>
            <a:r>
              <a:rPr lang="en-US" sz="2000" dirty="0" smtClean="0"/>
              <a:t>explained</a:t>
            </a:r>
          </a:p>
          <a:p>
            <a:pPr marL="514350" indent="-514350">
              <a:buSzPct val="90000"/>
              <a:buFont typeface="+mj-lt"/>
              <a:buAutoNum type="arabicPeriod"/>
            </a:pPr>
            <a:endParaRPr lang="en-US" sz="2000" dirty="0"/>
          </a:p>
          <a:p>
            <a:pPr marL="514350" indent="-514350">
              <a:buSzPct val="90000"/>
              <a:buFont typeface="+mj-lt"/>
              <a:buAutoNum type="arabicPeriod"/>
            </a:pPr>
            <a:r>
              <a:rPr lang="en-US" sz="2000" dirty="0" smtClean="0"/>
              <a:t>Line </a:t>
            </a:r>
            <a:r>
              <a:rPr lang="en-US" sz="2000" dirty="0"/>
              <a:t>numbers have been removed and there are now 7 fee </a:t>
            </a:r>
            <a:r>
              <a:rPr lang="en-US" sz="2000" dirty="0" smtClean="0"/>
              <a:t>areas</a:t>
            </a:r>
          </a:p>
          <a:p>
            <a:pPr marL="514350" indent="-514350">
              <a:buSzPct val="90000"/>
              <a:buFont typeface="+mj-lt"/>
              <a:buAutoNum type="arabicPeriod"/>
            </a:pPr>
            <a:endParaRPr lang="en-US" sz="2000" dirty="0"/>
          </a:p>
          <a:p>
            <a:pPr marL="514350" indent="-514350">
              <a:buSzPct val="90000"/>
              <a:buFont typeface="+mj-lt"/>
              <a:buAutoNum type="arabicPeriod"/>
            </a:pPr>
            <a:r>
              <a:rPr lang="en-US" sz="2000" dirty="0" smtClean="0"/>
              <a:t>Your </a:t>
            </a:r>
            <a:r>
              <a:rPr lang="en-US" sz="2000" dirty="0"/>
              <a:t>client will likely receive more than one Closing Disclosure </a:t>
            </a:r>
          </a:p>
        </p:txBody>
      </p:sp>
      <p:sp>
        <p:nvSpPr>
          <p:cNvPr id="11" name="Rectangle 10"/>
          <p:cNvSpPr/>
          <p:nvPr/>
        </p:nvSpPr>
        <p:spPr>
          <a:xfrm>
            <a:off x="614515" y="2143419"/>
            <a:ext cx="7964129" cy="543738"/>
          </a:xfrm>
          <a:prstGeom prst="rect">
            <a:avLst/>
          </a:prstGeom>
        </p:spPr>
        <p:txBody>
          <a:bodyPr wrap="square">
            <a:spAutoFit/>
          </a:bodyPr>
          <a:lstStyle/>
          <a:p>
            <a:r>
              <a:rPr lang="en-US" sz="4400" baseline="30000" dirty="0">
                <a:latin typeface="+mj-lt"/>
              </a:rPr>
              <a:t>Five things to </a:t>
            </a:r>
            <a:r>
              <a:rPr lang="en-US" sz="4400" baseline="30000" dirty="0" smtClean="0">
                <a:latin typeface="+mj-lt"/>
              </a:rPr>
              <a:t>know | Summary</a:t>
            </a:r>
            <a:endParaRPr lang="en-US" sz="4400" baseline="30000" dirty="0">
              <a:latin typeface="+mj-lt"/>
            </a:endParaRPr>
          </a:p>
        </p:txBody>
      </p:sp>
      <p:pic>
        <p:nvPicPr>
          <p:cNvPr id="12" name="Picture 11" descr="KBYC Angle Graphic.png"/>
          <p:cNvPicPr>
            <a:picLocks noChangeAspect="1"/>
          </p:cNvPicPr>
          <p:nvPr/>
        </p:nvPicPr>
        <p:blipFill rotWithShape="1">
          <a:blip r:embed="rId3">
            <a:alphaModFix amt="26000"/>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t="75595"/>
          <a:stretch/>
        </p:blipFill>
        <p:spPr>
          <a:xfrm flipV="1">
            <a:off x="-14274" y="482357"/>
            <a:ext cx="9158274" cy="1227989"/>
          </a:xfrm>
          <a:prstGeom prst="rect">
            <a:avLst/>
          </a:prstGeom>
        </p:spPr>
      </p:pic>
      <p:sp>
        <p:nvSpPr>
          <p:cNvPr id="15" name="Slide Number Placeholder 1"/>
          <p:cNvSpPr>
            <a:spLocks noGrp="1"/>
          </p:cNvSpPr>
          <p:nvPr>
            <p:ph type="sldNum" sz="quarter" idx="12"/>
          </p:nvPr>
        </p:nvSpPr>
        <p:spPr>
          <a:xfrm>
            <a:off x="8780458" y="6489008"/>
            <a:ext cx="270210" cy="365125"/>
          </a:xfrm>
        </p:spPr>
        <p:txBody>
          <a:bodyPr/>
          <a:lstStyle/>
          <a:p>
            <a:fld id="{D45D9A01-2D93-BA42-90FF-543F05484D54}" type="slidenum">
              <a:rPr lang="en-US" smtClean="0">
                <a:solidFill>
                  <a:srgbClr val="FFFFFF"/>
                </a:solidFill>
              </a:rPr>
              <a:t>2</a:t>
            </a:fld>
            <a:endParaRPr lang="en-US" dirty="0">
              <a:solidFill>
                <a:srgbClr val="FFFFFF"/>
              </a:solidFill>
            </a:endParaRPr>
          </a:p>
        </p:txBody>
      </p:sp>
      <p:sp>
        <p:nvSpPr>
          <p:cNvPr id="16" name="Rectangle 15"/>
          <p:cNvSpPr/>
          <p:nvPr/>
        </p:nvSpPr>
        <p:spPr>
          <a:xfrm>
            <a:off x="7127558" y="6585963"/>
            <a:ext cx="1681440" cy="215444"/>
          </a:xfrm>
          <a:prstGeom prst="rect">
            <a:avLst/>
          </a:prstGeom>
        </p:spPr>
        <p:txBody>
          <a:bodyPr wrap="square">
            <a:spAutoFit/>
          </a:bodyPr>
          <a:lstStyle/>
          <a:p>
            <a:pPr algn="r"/>
            <a:r>
              <a:rPr lang="en-US" sz="800" dirty="0" smtClean="0">
                <a:solidFill>
                  <a:srgbClr val="FFFFFF"/>
                </a:solidFill>
                <a:latin typeface="+mj-lt"/>
              </a:rPr>
              <a:t>© 2015 Fidelity National Title Group</a:t>
            </a:r>
            <a:endParaRPr lang="en-US" sz="800" dirty="0">
              <a:solidFill>
                <a:srgbClr val="FFFFFF"/>
              </a:solidFill>
              <a:latin typeface="+mj-lt"/>
            </a:endParaRPr>
          </a:p>
        </p:txBody>
      </p:sp>
      <p:pic>
        <p:nvPicPr>
          <p:cNvPr id="14" name="Picture 13" descr="CTT header 2.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6453"/>
            <a:ext cx="9158275" cy="2693610"/>
          </a:xfrm>
          <a:prstGeom prst="rect">
            <a:avLst/>
          </a:prstGeom>
        </p:spPr>
      </p:pic>
      <p:pic>
        <p:nvPicPr>
          <p:cNvPr id="17" name="Picture 16" descr="CTIC KBYC.ai"/>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4300" y="5772707"/>
            <a:ext cx="2971800" cy="1028700"/>
          </a:xfrm>
          <a:prstGeom prst="rect">
            <a:avLst/>
          </a:prstGeom>
        </p:spPr>
      </p:pic>
    </p:spTree>
    <p:extLst>
      <p:ext uri="{BB962C8B-B14F-4D97-AF65-F5344CB8AC3E}">
        <p14:creationId xmlns:p14="http://schemas.microsoft.com/office/powerpoint/2010/main" val="7079657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KBYC Angle Graphic.png"/>
          <p:cNvPicPr>
            <a:picLocks noChangeAspect="1"/>
          </p:cNvPicPr>
          <p:nvPr/>
        </p:nvPicPr>
        <p:blipFill rotWithShape="1">
          <a:blip r:embed="rId2">
            <a:alphaModFix amt="26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t="88134"/>
          <a:stretch/>
        </p:blipFill>
        <p:spPr>
          <a:xfrm rot="10800000" flipH="1">
            <a:off x="0" y="6260948"/>
            <a:ext cx="9158274" cy="597052"/>
          </a:xfrm>
          <a:prstGeom prst="rect">
            <a:avLst/>
          </a:prstGeom>
        </p:spPr>
      </p:pic>
      <p:sp>
        <p:nvSpPr>
          <p:cNvPr id="3" name="TextBox 2"/>
          <p:cNvSpPr txBox="1"/>
          <p:nvPr/>
        </p:nvSpPr>
        <p:spPr>
          <a:xfrm>
            <a:off x="1564966" y="300237"/>
            <a:ext cx="4584533" cy="796115"/>
          </a:xfrm>
          <a:prstGeom prst="rect">
            <a:avLst/>
          </a:prstGeom>
          <a:noFill/>
        </p:spPr>
        <p:txBody>
          <a:bodyPr wrap="none" rtlCol="0">
            <a:spAutoFit/>
          </a:bodyPr>
          <a:lstStyle/>
          <a:p>
            <a:pPr>
              <a:lnSpc>
                <a:spcPct val="80000"/>
              </a:lnSpc>
            </a:pPr>
            <a:r>
              <a:rPr lang="en-US" sz="2800" dirty="0" smtClean="0">
                <a:solidFill>
                  <a:schemeClr val="bg1"/>
                </a:solidFill>
              </a:rPr>
              <a:t>Five Things You Need to Know </a:t>
            </a:r>
          </a:p>
          <a:p>
            <a:pPr>
              <a:lnSpc>
                <a:spcPct val="80000"/>
              </a:lnSpc>
            </a:pPr>
            <a:r>
              <a:rPr lang="en-US" sz="2800" dirty="0" smtClean="0">
                <a:solidFill>
                  <a:schemeClr val="bg1"/>
                </a:solidFill>
              </a:rPr>
              <a:t>Before August 2015</a:t>
            </a:r>
            <a:endParaRPr lang="en-US" sz="2800" dirty="0">
              <a:solidFill>
                <a:schemeClr val="bg1"/>
              </a:solidFill>
            </a:endParaRPr>
          </a:p>
        </p:txBody>
      </p:sp>
      <p:sp>
        <p:nvSpPr>
          <p:cNvPr id="10" name="Rectangle 9"/>
          <p:cNvSpPr/>
          <p:nvPr/>
        </p:nvSpPr>
        <p:spPr>
          <a:xfrm>
            <a:off x="614515" y="3154056"/>
            <a:ext cx="7857613" cy="1928733"/>
          </a:xfrm>
          <a:prstGeom prst="rect">
            <a:avLst/>
          </a:prstGeom>
        </p:spPr>
        <p:txBody>
          <a:bodyPr wrap="square">
            <a:spAutoFit/>
          </a:bodyPr>
          <a:lstStyle/>
          <a:p>
            <a:pPr>
              <a:lnSpc>
                <a:spcPct val="120000"/>
              </a:lnSpc>
            </a:pPr>
            <a:r>
              <a:rPr lang="en-US" sz="2000" dirty="0"/>
              <a:t>After the 2008 financial meltdown, Congress established the Consumer Financial Protection Bureau (CFPB). Among its first tasks was the combination of forms provided to borrowers at both the beginning and end of their loan transaction. In 2013, CFPB published its final rule revealing these two new combined forms</a:t>
            </a:r>
            <a:r>
              <a:rPr lang="en-US" sz="2000" dirty="0" smtClean="0"/>
              <a:t>.</a:t>
            </a:r>
            <a:endParaRPr lang="en-US" sz="2000" dirty="0"/>
          </a:p>
        </p:txBody>
      </p:sp>
      <p:sp>
        <p:nvSpPr>
          <p:cNvPr id="11" name="Rectangle 10"/>
          <p:cNvSpPr/>
          <p:nvPr/>
        </p:nvSpPr>
        <p:spPr>
          <a:xfrm>
            <a:off x="663679" y="2143419"/>
            <a:ext cx="7964129" cy="896656"/>
          </a:xfrm>
          <a:prstGeom prst="rect">
            <a:avLst/>
          </a:prstGeom>
        </p:spPr>
        <p:txBody>
          <a:bodyPr wrap="square">
            <a:spAutoFit/>
          </a:bodyPr>
          <a:lstStyle/>
          <a:p>
            <a:pPr>
              <a:lnSpc>
                <a:spcPct val="80000"/>
              </a:lnSpc>
            </a:pPr>
            <a:r>
              <a:rPr lang="en-US" sz="3200" dirty="0" smtClean="0"/>
              <a:t>1. Be able to explain the new Loan Estimate</a:t>
            </a:r>
            <a:br>
              <a:rPr lang="en-US" sz="3200" dirty="0" smtClean="0"/>
            </a:br>
            <a:r>
              <a:rPr lang="en-US" sz="3200" dirty="0" smtClean="0"/>
              <a:t>    and Closing Disclosure</a:t>
            </a:r>
          </a:p>
        </p:txBody>
      </p:sp>
      <p:pic>
        <p:nvPicPr>
          <p:cNvPr id="12" name="Picture 11" descr="KBYC Angle Graphic.png"/>
          <p:cNvPicPr>
            <a:picLocks noChangeAspect="1"/>
          </p:cNvPicPr>
          <p:nvPr/>
        </p:nvPicPr>
        <p:blipFill rotWithShape="1">
          <a:blip r:embed="rId2">
            <a:alphaModFix amt="26000"/>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t="75595"/>
          <a:stretch/>
        </p:blipFill>
        <p:spPr>
          <a:xfrm flipV="1">
            <a:off x="-14274" y="482357"/>
            <a:ext cx="9158274" cy="1227989"/>
          </a:xfrm>
          <a:prstGeom prst="rect">
            <a:avLst/>
          </a:prstGeom>
        </p:spPr>
      </p:pic>
      <p:sp>
        <p:nvSpPr>
          <p:cNvPr id="15" name="Slide Number Placeholder 1"/>
          <p:cNvSpPr>
            <a:spLocks noGrp="1"/>
          </p:cNvSpPr>
          <p:nvPr>
            <p:ph type="sldNum" sz="quarter" idx="12"/>
          </p:nvPr>
        </p:nvSpPr>
        <p:spPr>
          <a:xfrm>
            <a:off x="8780458" y="6489008"/>
            <a:ext cx="270210" cy="365125"/>
          </a:xfrm>
        </p:spPr>
        <p:txBody>
          <a:bodyPr/>
          <a:lstStyle/>
          <a:p>
            <a:fld id="{D45D9A01-2D93-BA42-90FF-543F05484D54}" type="slidenum">
              <a:rPr lang="en-US" smtClean="0">
                <a:solidFill>
                  <a:srgbClr val="FFFFFF"/>
                </a:solidFill>
              </a:rPr>
              <a:t>3</a:t>
            </a:fld>
            <a:endParaRPr lang="en-US" dirty="0">
              <a:solidFill>
                <a:srgbClr val="FFFFFF"/>
              </a:solidFill>
            </a:endParaRPr>
          </a:p>
        </p:txBody>
      </p:sp>
      <p:sp>
        <p:nvSpPr>
          <p:cNvPr id="16" name="Rectangle 15"/>
          <p:cNvSpPr/>
          <p:nvPr/>
        </p:nvSpPr>
        <p:spPr>
          <a:xfrm>
            <a:off x="7127558" y="6585963"/>
            <a:ext cx="1681440" cy="215444"/>
          </a:xfrm>
          <a:prstGeom prst="rect">
            <a:avLst/>
          </a:prstGeom>
        </p:spPr>
        <p:txBody>
          <a:bodyPr wrap="square">
            <a:spAutoFit/>
          </a:bodyPr>
          <a:lstStyle/>
          <a:p>
            <a:pPr algn="r"/>
            <a:r>
              <a:rPr lang="en-US" sz="800" dirty="0" smtClean="0">
                <a:solidFill>
                  <a:srgbClr val="FFFFFF"/>
                </a:solidFill>
                <a:latin typeface="+mj-lt"/>
              </a:rPr>
              <a:t>© 2015 Fidelity National Title Group</a:t>
            </a:r>
            <a:endParaRPr lang="en-US" sz="800" dirty="0">
              <a:solidFill>
                <a:srgbClr val="FFFFFF"/>
              </a:solidFill>
              <a:latin typeface="+mj-lt"/>
            </a:endParaRPr>
          </a:p>
        </p:txBody>
      </p:sp>
      <p:pic>
        <p:nvPicPr>
          <p:cNvPr id="14" name="Picture 13" descr="CTT header 2.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6453"/>
            <a:ext cx="9158275" cy="2693610"/>
          </a:xfrm>
          <a:prstGeom prst="rect">
            <a:avLst/>
          </a:prstGeom>
        </p:spPr>
      </p:pic>
      <p:pic>
        <p:nvPicPr>
          <p:cNvPr id="17" name="Picture 16" descr="CTIC KBYC.ai"/>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4300" y="5772707"/>
            <a:ext cx="2971800" cy="1028700"/>
          </a:xfrm>
          <a:prstGeom prst="rect">
            <a:avLst/>
          </a:prstGeom>
        </p:spPr>
      </p:pic>
    </p:spTree>
    <p:extLst>
      <p:ext uri="{BB962C8B-B14F-4D97-AF65-F5344CB8AC3E}">
        <p14:creationId xmlns:p14="http://schemas.microsoft.com/office/powerpoint/2010/main" val="23860845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KBYC Angle Graphic.png"/>
          <p:cNvPicPr>
            <a:picLocks noChangeAspect="1"/>
          </p:cNvPicPr>
          <p:nvPr/>
        </p:nvPicPr>
        <p:blipFill rotWithShape="1">
          <a:blip r:embed="rId2">
            <a:alphaModFix amt="26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t="88134"/>
          <a:stretch/>
        </p:blipFill>
        <p:spPr>
          <a:xfrm rot="10800000" flipH="1">
            <a:off x="0" y="6260948"/>
            <a:ext cx="9158274" cy="597052"/>
          </a:xfrm>
          <a:prstGeom prst="rect">
            <a:avLst/>
          </a:prstGeom>
        </p:spPr>
      </p:pic>
      <p:sp>
        <p:nvSpPr>
          <p:cNvPr id="3" name="TextBox 2"/>
          <p:cNvSpPr txBox="1"/>
          <p:nvPr/>
        </p:nvSpPr>
        <p:spPr>
          <a:xfrm>
            <a:off x="1564966" y="300237"/>
            <a:ext cx="4584533" cy="796115"/>
          </a:xfrm>
          <a:prstGeom prst="rect">
            <a:avLst/>
          </a:prstGeom>
          <a:noFill/>
        </p:spPr>
        <p:txBody>
          <a:bodyPr wrap="none" rtlCol="0">
            <a:spAutoFit/>
          </a:bodyPr>
          <a:lstStyle/>
          <a:p>
            <a:pPr>
              <a:lnSpc>
                <a:spcPct val="80000"/>
              </a:lnSpc>
            </a:pPr>
            <a:r>
              <a:rPr lang="en-US" sz="2800" dirty="0" smtClean="0">
                <a:solidFill>
                  <a:schemeClr val="bg1"/>
                </a:solidFill>
              </a:rPr>
              <a:t>Five Things You Need to Know </a:t>
            </a:r>
          </a:p>
          <a:p>
            <a:pPr>
              <a:lnSpc>
                <a:spcPct val="80000"/>
              </a:lnSpc>
            </a:pPr>
            <a:r>
              <a:rPr lang="en-US" sz="2800" dirty="0" smtClean="0">
                <a:solidFill>
                  <a:schemeClr val="bg1"/>
                </a:solidFill>
              </a:rPr>
              <a:t>Before August 2015</a:t>
            </a:r>
            <a:endParaRPr lang="en-US" sz="2800" dirty="0">
              <a:solidFill>
                <a:schemeClr val="bg1"/>
              </a:solidFill>
            </a:endParaRPr>
          </a:p>
        </p:txBody>
      </p:sp>
      <p:sp>
        <p:nvSpPr>
          <p:cNvPr id="10" name="Rectangle 9"/>
          <p:cNvSpPr/>
          <p:nvPr/>
        </p:nvSpPr>
        <p:spPr>
          <a:xfrm>
            <a:off x="614515" y="2711278"/>
            <a:ext cx="7964129" cy="3036729"/>
          </a:xfrm>
          <a:prstGeom prst="rect">
            <a:avLst/>
          </a:prstGeom>
        </p:spPr>
        <p:txBody>
          <a:bodyPr wrap="square">
            <a:spAutoFit/>
          </a:bodyPr>
          <a:lstStyle/>
          <a:p>
            <a:pPr>
              <a:lnSpc>
                <a:spcPct val="120000"/>
              </a:lnSpc>
            </a:pPr>
            <a:r>
              <a:rPr lang="en-US" sz="2000" dirty="0"/>
              <a:t>Currently, borrowers receive two separate forms from their lender at the beginning of the transaction: the Good Faith Estimate ( GFE), a form required under the Real Estate Settlement Procedures Act (RESPA), and the initial disclosure required under the Truth-in Lending Act (TILA). For loan applications taken on or after </a:t>
            </a:r>
            <a:r>
              <a:rPr lang="en-US" sz="2000" dirty="0" smtClean="0"/>
              <a:t>October 3, </a:t>
            </a:r>
            <a:r>
              <a:rPr lang="en-US" sz="2000" dirty="0"/>
              <a:t>2015 the creditor will instead use a combined Loan Estimate form intended to replace the two previous forms. The new three-page Loan Estimate form must be provided to borrowers on a timetable similar to the current receipt of the GFE.</a:t>
            </a:r>
          </a:p>
        </p:txBody>
      </p:sp>
      <p:sp>
        <p:nvSpPr>
          <p:cNvPr id="11" name="Rectangle 10"/>
          <p:cNvSpPr/>
          <p:nvPr/>
        </p:nvSpPr>
        <p:spPr>
          <a:xfrm>
            <a:off x="614515" y="2143419"/>
            <a:ext cx="7964129" cy="502702"/>
          </a:xfrm>
          <a:prstGeom prst="rect">
            <a:avLst/>
          </a:prstGeom>
        </p:spPr>
        <p:txBody>
          <a:bodyPr wrap="square">
            <a:spAutoFit/>
          </a:bodyPr>
          <a:lstStyle/>
          <a:p>
            <a:pPr>
              <a:lnSpc>
                <a:spcPct val="80000"/>
              </a:lnSpc>
            </a:pPr>
            <a:r>
              <a:rPr lang="en-US" sz="3200" dirty="0"/>
              <a:t>Loan Estimate</a:t>
            </a:r>
          </a:p>
        </p:txBody>
      </p:sp>
      <p:pic>
        <p:nvPicPr>
          <p:cNvPr id="12" name="Picture 11" descr="KBYC Angle Graphic.png"/>
          <p:cNvPicPr>
            <a:picLocks noChangeAspect="1"/>
          </p:cNvPicPr>
          <p:nvPr/>
        </p:nvPicPr>
        <p:blipFill rotWithShape="1">
          <a:blip r:embed="rId2">
            <a:alphaModFix amt="26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t="75595"/>
          <a:stretch/>
        </p:blipFill>
        <p:spPr>
          <a:xfrm flipV="1">
            <a:off x="-14274" y="482357"/>
            <a:ext cx="9158274" cy="1227989"/>
          </a:xfrm>
          <a:prstGeom prst="rect">
            <a:avLst/>
          </a:prstGeom>
        </p:spPr>
      </p:pic>
      <p:sp>
        <p:nvSpPr>
          <p:cNvPr id="15" name="Slide Number Placeholder 1"/>
          <p:cNvSpPr>
            <a:spLocks noGrp="1"/>
          </p:cNvSpPr>
          <p:nvPr>
            <p:ph type="sldNum" sz="quarter" idx="12"/>
          </p:nvPr>
        </p:nvSpPr>
        <p:spPr>
          <a:xfrm>
            <a:off x="8780458" y="6489008"/>
            <a:ext cx="270210" cy="365125"/>
          </a:xfrm>
        </p:spPr>
        <p:txBody>
          <a:bodyPr/>
          <a:lstStyle/>
          <a:p>
            <a:fld id="{D45D9A01-2D93-BA42-90FF-543F05484D54}" type="slidenum">
              <a:rPr lang="en-US" smtClean="0">
                <a:solidFill>
                  <a:srgbClr val="FFFFFF"/>
                </a:solidFill>
              </a:rPr>
              <a:t>4</a:t>
            </a:fld>
            <a:endParaRPr lang="en-US" dirty="0">
              <a:solidFill>
                <a:srgbClr val="FFFFFF"/>
              </a:solidFill>
            </a:endParaRPr>
          </a:p>
        </p:txBody>
      </p:sp>
      <p:sp>
        <p:nvSpPr>
          <p:cNvPr id="16" name="Rectangle 15"/>
          <p:cNvSpPr/>
          <p:nvPr/>
        </p:nvSpPr>
        <p:spPr>
          <a:xfrm>
            <a:off x="7127558" y="6585963"/>
            <a:ext cx="1681440" cy="215444"/>
          </a:xfrm>
          <a:prstGeom prst="rect">
            <a:avLst/>
          </a:prstGeom>
        </p:spPr>
        <p:txBody>
          <a:bodyPr wrap="square">
            <a:spAutoFit/>
          </a:bodyPr>
          <a:lstStyle/>
          <a:p>
            <a:pPr algn="r"/>
            <a:r>
              <a:rPr lang="en-US" sz="800" dirty="0" smtClean="0">
                <a:solidFill>
                  <a:srgbClr val="FFFFFF"/>
                </a:solidFill>
                <a:latin typeface="+mj-lt"/>
              </a:rPr>
              <a:t>© 2015 Fidelity National Title Group</a:t>
            </a:r>
            <a:endParaRPr lang="en-US" sz="800" dirty="0">
              <a:solidFill>
                <a:srgbClr val="FFFFFF"/>
              </a:solidFill>
              <a:latin typeface="+mj-lt"/>
            </a:endParaRPr>
          </a:p>
        </p:txBody>
      </p:sp>
      <p:pic>
        <p:nvPicPr>
          <p:cNvPr id="14" name="Picture 13" descr="CTT header 2.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453"/>
            <a:ext cx="9158275" cy="2693610"/>
          </a:xfrm>
          <a:prstGeom prst="rect">
            <a:avLst/>
          </a:prstGeom>
        </p:spPr>
      </p:pic>
      <p:pic>
        <p:nvPicPr>
          <p:cNvPr id="17" name="Picture 16" descr="CTIC KBYC.ai"/>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4300" y="5772707"/>
            <a:ext cx="2971800" cy="1028700"/>
          </a:xfrm>
          <a:prstGeom prst="rect">
            <a:avLst/>
          </a:prstGeom>
        </p:spPr>
      </p:pic>
    </p:spTree>
    <p:extLst>
      <p:ext uri="{BB962C8B-B14F-4D97-AF65-F5344CB8AC3E}">
        <p14:creationId xmlns:p14="http://schemas.microsoft.com/office/powerpoint/2010/main" val="7995638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KBYC Angle Graphic.png"/>
          <p:cNvPicPr>
            <a:picLocks noChangeAspect="1"/>
          </p:cNvPicPr>
          <p:nvPr/>
        </p:nvPicPr>
        <p:blipFill rotWithShape="1">
          <a:blip r:embed="rId2">
            <a:alphaModFix amt="26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t="88134"/>
          <a:stretch/>
        </p:blipFill>
        <p:spPr>
          <a:xfrm rot="10800000" flipH="1">
            <a:off x="0" y="6260948"/>
            <a:ext cx="9158274" cy="597052"/>
          </a:xfrm>
          <a:prstGeom prst="rect">
            <a:avLst/>
          </a:prstGeom>
        </p:spPr>
      </p:pic>
      <p:sp>
        <p:nvSpPr>
          <p:cNvPr id="3" name="TextBox 2"/>
          <p:cNvSpPr txBox="1"/>
          <p:nvPr/>
        </p:nvSpPr>
        <p:spPr>
          <a:xfrm>
            <a:off x="1564966" y="300237"/>
            <a:ext cx="4584533" cy="796115"/>
          </a:xfrm>
          <a:prstGeom prst="rect">
            <a:avLst/>
          </a:prstGeom>
          <a:noFill/>
        </p:spPr>
        <p:txBody>
          <a:bodyPr wrap="none" rtlCol="0">
            <a:spAutoFit/>
          </a:bodyPr>
          <a:lstStyle/>
          <a:p>
            <a:pPr>
              <a:lnSpc>
                <a:spcPct val="80000"/>
              </a:lnSpc>
            </a:pPr>
            <a:r>
              <a:rPr lang="en-US" sz="2800" dirty="0" smtClean="0">
                <a:solidFill>
                  <a:schemeClr val="bg1"/>
                </a:solidFill>
              </a:rPr>
              <a:t>Five Things You Need to Know </a:t>
            </a:r>
          </a:p>
          <a:p>
            <a:pPr>
              <a:lnSpc>
                <a:spcPct val="80000"/>
              </a:lnSpc>
            </a:pPr>
            <a:r>
              <a:rPr lang="en-US" sz="2800" dirty="0" smtClean="0">
                <a:solidFill>
                  <a:schemeClr val="bg1"/>
                </a:solidFill>
              </a:rPr>
              <a:t>Before August 2015</a:t>
            </a:r>
            <a:endParaRPr lang="en-US" sz="2800" dirty="0">
              <a:solidFill>
                <a:schemeClr val="bg1"/>
              </a:solidFill>
            </a:endParaRPr>
          </a:p>
        </p:txBody>
      </p:sp>
      <p:sp>
        <p:nvSpPr>
          <p:cNvPr id="10" name="Rectangle 9"/>
          <p:cNvSpPr/>
          <p:nvPr/>
        </p:nvSpPr>
        <p:spPr>
          <a:xfrm>
            <a:off x="614515" y="2711278"/>
            <a:ext cx="7857613" cy="1928733"/>
          </a:xfrm>
          <a:prstGeom prst="rect">
            <a:avLst/>
          </a:prstGeom>
        </p:spPr>
        <p:txBody>
          <a:bodyPr wrap="square">
            <a:spAutoFit/>
          </a:bodyPr>
          <a:lstStyle/>
          <a:p>
            <a:pPr>
              <a:lnSpc>
                <a:spcPct val="120000"/>
              </a:lnSpc>
            </a:pPr>
            <a:r>
              <a:rPr lang="en-US" sz="2000" dirty="0"/>
              <a:t> The combination of forms continues at the end of the transaction as well, with the HUD-1 Settlement Statement and the final TILA forms now combined into a single Closing Disclosure form. This new five-page form is used not only to disclose many terms and provisions of the loan, but also the financial transaction of the closing of the sale.</a:t>
            </a:r>
          </a:p>
        </p:txBody>
      </p:sp>
      <p:sp>
        <p:nvSpPr>
          <p:cNvPr id="11" name="Rectangle 10"/>
          <p:cNvSpPr/>
          <p:nvPr/>
        </p:nvSpPr>
        <p:spPr>
          <a:xfrm>
            <a:off x="614515" y="2143419"/>
            <a:ext cx="7964129" cy="502702"/>
          </a:xfrm>
          <a:prstGeom prst="rect">
            <a:avLst/>
          </a:prstGeom>
        </p:spPr>
        <p:txBody>
          <a:bodyPr wrap="square">
            <a:spAutoFit/>
          </a:bodyPr>
          <a:lstStyle/>
          <a:p>
            <a:pPr>
              <a:lnSpc>
                <a:spcPct val="80000"/>
              </a:lnSpc>
            </a:pPr>
            <a:r>
              <a:rPr lang="en-US" sz="3200" dirty="0"/>
              <a:t>Closing Disclosure</a:t>
            </a:r>
          </a:p>
        </p:txBody>
      </p:sp>
      <p:pic>
        <p:nvPicPr>
          <p:cNvPr id="12" name="Picture 11" descr="KBYC Angle Graphic.png"/>
          <p:cNvPicPr>
            <a:picLocks noChangeAspect="1"/>
          </p:cNvPicPr>
          <p:nvPr/>
        </p:nvPicPr>
        <p:blipFill rotWithShape="1">
          <a:blip r:embed="rId2">
            <a:alphaModFix amt="26000"/>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t="75595"/>
          <a:stretch/>
        </p:blipFill>
        <p:spPr>
          <a:xfrm flipV="1">
            <a:off x="-14274" y="482357"/>
            <a:ext cx="9158274" cy="1227989"/>
          </a:xfrm>
          <a:prstGeom prst="rect">
            <a:avLst/>
          </a:prstGeom>
        </p:spPr>
      </p:pic>
      <p:sp>
        <p:nvSpPr>
          <p:cNvPr id="15" name="Slide Number Placeholder 1"/>
          <p:cNvSpPr>
            <a:spLocks noGrp="1"/>
          </p:cNvSpPr>
          <p:nvPr>
            <p:ph type="sldNum" sz="quarter" idx="12"/>
          </p:nvPr>
        </p:nvSpPr>
        <p:spPr>
          <a:xfrm>
            <a:off x="8780458" y="6489008"/>
            <a:ext cx="270210" cy="365125"/>
          </a:xfrm>
        </p:spPr>
        <p:txBody>
          <a:bodyPr/>
          <a:lstStyle/>
          <a:p>
            <a:fld id="{D45D9A01-2D93-BA42-90FF-543F05484D54}" type="slidenum">
              <a:rPr lang="en-US" smtClean="0">
                <a:solidFill>
                  <a:srgbClr val="FFFFFF"/>
                </a:solidFill>
              </a:rPr>
              <a:t>5</a:t>
            </a:fld>
            <a:endParaRPr lang="en-US" dirty="0">
              <a:solidFill>
                <a:srgbClr val="FFFFFF"/>
              </a:solidFill>
            </a:endParaRPr>
          </a:p>
        </p:txBody>
      </p:sp>
      <p:sp>
        <p:nvSpPr>
          <p:cNvPr id="16" name="Rectangle 15"/>
          <p:cNvSpPr/>
          <p:nvPr/>
        </p:nvSpPr>
        <p:spPr>
          <a:xfrm>
            <a:off x="7127558" y="6585963"/>
            <a:ext cx="1681440" cy="215444"/>
          </a:xfrm>
          <a:prstGeom prst="rect">
            <a:avLst/>
          </a:prstGeom>
        </p:spPr>
        <p:txBody>
          <a:bodyPr wrap="square">
            <a:spAutoFit/>
          </a:bodyPr>
          <a:lstStyle/>
          <a:p>
            <a:pPr algn="r"/>
            <a:r>
              <a:rPr lang="en-US" sz="800" dirty="0" smtClean="0">
                <a:solidFill>
                  <a:srgbClr val="FFFFFF"/>
                </a:solidFill>
                <a:latin typeface="+mj-lt"/>
              </a:rPr>
              <a:t>© 2015 Fidelity National Title Group</a:t>
            </a:r>
            <a:endParaRPr lang="en-US" sz="800" dirty="0">
              <a:solidFill>
                <a:srgbClr val="FFFFFF"/>
              </a:solidFill>
              <a:latin typeface="+mj-lt"/>
            </a:endParaRPr>
          </a:p>
        </p:txBody>
      </p:sp>
      <p:pic>
        <p:nvPicPr>
          <p:cNvPr id="14" name="Picture 13" descr="CTT header 2.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6453"/>
            <a:ext cx="9158275" cy="2693610"/>
          </a:xfrm>
          <a:prstGeom prst="rect">
            <a:avLst/>
          </a:prstGeom>
        </p:spPr>
      </p:pic>
      <p:pic>
        <p:nvPicPr>
          <p:cNvPr id="17" name="Picture 16" descr="CTIC KBYC.ai"/>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4300" y="5772707"/>
            <a:ext cx="2971800" cy="1028700"/>
          </a:xfrm>
          <a:prstGeom prst="rect">
            <a:avLst/>
          </a:prstGeom>
        </p:spPr>
      </p:pic>
    </p:spTree>
    <p:extLst>
      <p:ext uri="{BB962C8B-B14F-4D97-AF65-F5344CB8AC3E}">
        <p14:creationId xmlns:p14="http://schemas.microsoft.com/office/powerpoint/2010/main" val="28045022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KBYC Angle Graphic.png"/>
          <p:cNvPicPr>
            <a:picLocks noChangeAspect="1"/>
          </p:cNvPicPr>
          <p:nvPr/>
        </p:nvPicPr>
        <p:blipFill rotWithShape="1">
          <a:blip r:embed="rId2">
            <a:alphaModFix amt="26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t="88134"/>
          <a:stretch/>
        </p:blipFill>
        <p:spPr>
          <a:xfrm rot="10800000" flipH="1">
            <a:off x="-14274" y="6250683"/>
            <a:ext cx="9158274" cy="597052"/>
          </a:xfrm>
          <a:prstGeom prst="rect">
            <a:avLst/>
          </a:prstGeom>
        </p:spPr>
      </p:pic>
      <p:sp>
        <p:nvSpPr>
          <p:cNvPr id="3" name="TextBox 2"/>
          <p:cNvSpPr txBox="1"/>
          <p:nvPr/>
        </p:nvSpPr>
        <p:spPr>
          <a:xfrm>
            <a:off x="1564966" y="300237"/>
            <a:ext cx="4584533" cy="796115"/>
          </a:xfrm>
          <a:prstGeom prst="rect">
            <a:avLst/>
          </a:prstGeom>
          <a:noFill/>
        </p:spPr>
        <p:txBody>
          <a:bodyPr wrap="none" rtlCol="0">
            <a:spAutoFit/>
          </a:bodyPr>
          <a:lstStyle/>
          <a:p>
            <a:pPr>
              <a:lnSpc>
                <a:spcPct val="80000"/>
              </a:lnSpc>
            </a:pPr>
            <a:r>
              <a:rPr lang="en-US" sz="2800" dirty="0" smtClean="0">
                <a:solidFill>
                  <a:schemeClr val="bg1"/>
                </a:solidFill>
              </a:rPr>
              <a:t>Five Things You Need to Know </a:t>
            </a:r>
          </a:p>
          <a:p>
            <a:pPr>
              <a:lnSpc>
                <a:spcPct val="80000"/>
              </a:lnSpc>
            </a:pPr>
            <a:r>
              <a:rPr lang="en-US" sz="2800" dirty="0" smtClean="0">
                <a:solidFill>
                  <a:schemeClr val="bg1"/>
                </a:solidFill>
              </a:rPr>
              <a:t>Before August 2015</a:t>
            </a:r>
            <a:endParaRPr lang="en-US" sz="2800" dirty="0">
              <a:solidFill>
                <a:schemeClr val="bg1"/>
              </a:solidFill>
            </a:endParaRPr>
          </a:p>
        </p:txBody>
      </p:sp>
      <p:sp>
        <p:nvSpPr>
          <p:cNvPr id="11" name="Rectangle 10"/>
          <p:cNvSpPr/>
          <p:nvPr/>
        </p:nvSpPr>
        <p:spPr>
          <a:xfrm>
            <a:off x="614515" y="2012315"/>
            <a:ext cx="7964129" cy="896656"/>
          </a:xfrm>
          <a:prstGeom prst="rect">
            <a:avLst/>
          </a:prstGeom>
        </p:spPr>
        <p:txBody>
          <a:bodyPr wrap="square">
            <a:spAutoFit/>
          </a:bodyPr>
          <a:lstStyle/>
          <a:p>
            <a:pPr>
              <a:lnSpc>
                <a:spcPct val="80000"/>
              </a:lnSpc>
            </a:pPr>
            <a:r>
              <a:rPr lang="en-US" sz="3200" dirty="0" smtClean="0"/>
              <a:t>2. Timing </a:t>
            </a:r>
            <a:r>
              <a:rPr lang="en-US" sz="3200" dirty="0"/>
              <a:t>Of A Closing Will Be Impacted By </a:t>
            </a:r>
            <a:r>
              <a:rPr lang="en-US" sz="3200" dirty="0" smtClean="0"/>
              <a:t/>
            </a:r>
            <a:br>
              <a:rPr lang="en-US" sz="3200" dirty="0" smtClean="0"/>
            </a:br>
            <a:r>
              <a:rPr lang="en-US" sz="3200" dirty="0" smtClean="0"/>
              <a:t>    Closing </a:t>
            </a:r>
            <a:r>
              <a:rPr lang="en-US" sz="3200" dirty="0"/>
              <a:t>Disclosure Delivery</a:t>
            </a:r>
          </a:p>
        </p:txBody>
      </p:sp>
      <p:pic>
        <p:nvPicPr>
          <p:cNvPr id="12" name="Picture 11" descr="KBYC Angle Graphic.png"/>
          <p:cNvPicPr>
            <a:picLocks noChangeAspect="1"/>
          </p:cNvPicPr>
          <p:nvPr/>
        </p:nvPicPr>
        <p:blipFill rotWithShape="1">
          <a:blip r:embed="rId2">
            <a:alphaModFix amt="26000"/>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t="75595"/>
          <a:stretch/>
        </p:blipFill>
        <p:spPr>
          <a:xfrm flipV="1">
            <a:off x="-14274" y="482357"/>
            <a:ext cx="9158274" cy="1227989"/>
          </a:xfrm>
          <a:prstGeom prst="rect">
            <a:avLst/>
          </a:prstGeom>
        </p:spPr>
      </p:pic>
      <p:pic>
        <p:nvPicPr>
          <p:cNvPr id="2" name="Picture 1" descr="Closing Disclosure Timing Example_New.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8829" y="3067512"/>
            <a:ext cx="8254047" cy="3226770"/>
          </a:xfrm>
          <a:prstGeom prst="rect">
            <a:avLst/>
          </a:prstGeom>
        </p:spPr>
      </p:pic>
      <p:sp>
        <p:nvSpPr>
          <p:cNvPr id="10" name="Slide Number Placeholder 1"/>
          <p:cNvSpPr>
            <a:spLocks noGrp="1"/>
          </p:cNvSpPr>
          <p:nvPr>
            <p:ph type="sldNum" sz="quarter" idx="12"/>
          </p:nvPr>
        </p:nvSpPr>
        <p:spPr>
          <a:xfrm>
            <a:off x="8780458" y="6489008"/>
            <a:ext cx="270210" cy="365125"/>
          </a:xfrm>
        </p:spPr>
        <p:txBody>
          <a:bodyPr/>
          <a:lstStyle/>
          <a:p>
            <a:fld id="{D45D9A01-2D93-BA42-90FF-543F05484D54}" type="slidenum">
              <a:rPr lang="en-US" smtClean="0">
                <a:solidFill>
                  <a:srgbClr val="FFFFFF"/>
                </a:solidFill>
              </a:rPr>
              <a:t>6</a:t>
            </a:fld>
            <a:endParaRPr lang="en-US" dirty="0">
              <a:solidFill>
                <a:srgbClr val="FFFFFF"/>
              </a:solidFill>
            </a:endParaRPr>
          </a:p>
        </p:txBody>
      </p:sp>
      <p:sp>
        <p:nvSpPr>
          <p:cNvPr id="14" name="Rectangle 13"/>
          <p:cNvSpPr/>
          <p:nvPr/>
        </p:nvSpPr>
        <p:spPr>
          <a:xfrm>
            <a:off x="7127558" y="6585963"/>
            <a:ext cx="1681440" cy="215444"/>
          </a:xfrm>
          <a:prstGeom prst="rect">
            <a:avLst/>
          </a:prstGeom>
        </p:spPr>
        <p:txBody>
          <a:bodyPr wrap="square">
            <a:spAutoFit/>
          </a:bodyPr>
          <a:lstStyle/>
          <a:p>
            <a:pPr algn="r"/>
            <a:r>
              <a:rPr lang="en-US" sz="800" dirty="0" smtClean="0">
                <a:solidFill>
                  <a:srgbClr val="FFFFFF"/>
                </a:solidFill>
                <a:latin typeface="+mj-lt"/>
              </a:rPr>
              <a:t>© 2015 Fidelity National Title Group</a:t>
            </a:r>
            <a:endParaRPr lang="en-US" sz="800" dirty="0">
              <a:solidFill>
                <a:srgbClr val="FFFFFF"/>
              </a:solidFill>
              <a:latin typeface="+mj-lt"/>
            </a:endParaRPr>
          </a:p>
        </p:txBody>
      </p:sp>
      <p:pic>
        <p:nvPicPr>
          <p:cNvPr id="15" name="Picture 14" descr="CTT header 2.pd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6453"/>
            <a:ext cx="9158275" cy="2693610"/>
          </a:xfrm>
          <a:prstGeom prst="rect">
            <a:avLst/>
          </a:prstGeom>
        </p:spPr>
      </p:pic>
    </p:spTree>
    <p:extLst>
      <p:ext uri="{BB962C8B-B14F-4D97-AF65-F5344CB8AC3E}">
        <p14:creationId xmlns:p14="http://schemas.microsoft.com/office/powerpoint/2010/main" val="22421827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KBYC Angle Graphic.png"/>
          <p:cNvPicPr>
            <a:picLocks noChangeAspect="1"/>
          </p:cNvPicPr>
          <p:nvPr/>
        </p:nvPicPr>
        <p:blipFill rotWithShape="1">
          <a:blip r:embed="rId2">
            <a:alphaModFix amt="26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t="88134"/>
          <a:stretch/>
        </p:blipFill>
        <p:spPr>
          <a:xfrm rot="10800000" flipH="1">
            <a:off x="0" y="6260948"/>
            <a:ext cx="9158274" cy="597052"/>
          </a:xfrm>
          <a:prstGeom prst="rect">
            <a:avLst/>
          </a:prstGeom>
        </p:spPr>
      </p:pic>
      <p:sp>
        <p:nvSpPr>
          <p:cNvPr id="3" name="TextBox 2"/>
          <p:cNvSpPr txBox="1"/>
          <p:nvPr/>
        </p:nvSpPr>
        <p:spPr>
          <a:xfrm>
            <a:off x="1564966" y="300237"/>
            <a:ext cx="4584533" cy="796115"/>
          </a:xfrm>
          <a:prstGeom prst="rect">
            <a:avLst/>
          </a:prstGeom>
          <a:noFill/>
        </p:spPr>
        <p:txBody>
          <a:bodyPr wrap="none" rtlCol="0">
            <a:spAutoFit/>
          </a:bodyPr>
          <a:lstStyle/>
          <a:p>
            <a:pPr>
              <a:lnSpc>
                <a:spcPct val="80000"/>
              </a:lnSpc>
            </a:pPr>
            <a:r>
              <a:rPr lang="en-US" sz="2800" dirty="0" smtClean="0">
                <a:solidFill>
                  <a:schemeClr val="bg1"/>
                </a:solidFill>
              </a:rPr>
              <a:t>Five Things You Need to Know </a:t>
            </a:r>
          </a:p>
          <a:p>
            <a:pPr>
              <a:lnSpc>
                <a:spcPct val="80000"/>
              </a:lnSpc>
            </a:pPr>
            <a:r>
              <a:rPr lang="en-US" sz="2800" dirty="0" smtClean="0">
                <a:solidFill>
                  <a:schemeClr val="bg1"/>
                </a:solidFill>
              </a:rPr>
              <a:t>Before August 2015</a:t>
            </a:r>
            <a:endParaRPr lang="en-US" sz="2800" dirty="0">
              <a:solidFill>
                <a:schemeClr val="bg1"/>
              </a:solidFill>
            </a:endParaRPr>
          </a:p>
        </p:txBody>
      </p:sp>
      <p:sp>
        <p:nvSpPr>
          <p:cNvPr id="11" name="Rectangle 10"/>
          <p:cNvSpPr/>
          <p:nvPr/>
        </p:nvSpPr>
        <p:spPr>
          <a:xfrm>
            <a:off x="614515" y="2012315"/>
            <a:ext cx="7964129" cy="896656"/>
          </a:xfrm>
          <a:prstGeom prst="rect">
            <a:avLst/>
          </a:prstGeom>
        </p:spPr>
        <p:txBody>
          <a:bodyPr wrap="square">
            <a:spAutoFit/>
          </a:bodyPr>
          <a:lstStyle/>
          <a:p>
            <a:pPr>
              <a:lnSpc>
                <a:spcPct val="80000"/>
              </a:lnSpc>
            </a:pPr>
            <a:r>
              <a:rPr lang="en-US" sz="3200" dirty="0"/>
              <a:t>3. Title Fees May Need To Be Adjusted </a:t>
            </a:r>
            <a:r>
              <a:rPr lang="en-US" sz="3200" dirty="0" smtClean="0"/>
              <a:t>At</a:t>
            </a:r>
            <a:br>
              <a:rPr lang="en-US" sz="3200" dirty="0" smtClean="0"/>
            </a:br>
            <a:r>
              <a:rPr lang="en-US" sz="3200" dirty="0" smtClean="0"/>
              <a:t>    Closing </a:t>
            </a:r>
            <a:r>
              <a:rPr lang="en-US" sz="3200" dirty="0"/>
              <a:t>And Explained</a:t>
            </a:r>
          </a:p>
        </p:txBody>
      </p:sp>
      <p:pic>
        <p:nvPicPr>
          <p:cNvPr id="12" name="Picture 11" descr="KBYC Angle Graphic.png"/>
          <p:cNvPicPr>
            <a:picLocks noChangeAspect="1"/>
          </p:cNvPicPr>
          <p:nvPr/>
        </p:nvPicPr>
        <p:blipFill rotWithShape="1">
          <a:blip r:embed="rId2">
            <a:alphaModFix amt="26000"/>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t="75595"/>
          <a:stretch/>
        </p:blipFill>
        <p:spPr>
          <a:xfrm flipV="1">
            <a:off x="-14274" y="482357"/>
            <a:ext cx="9158274" cy="1227989"/>
          </a:xfrm>
          <a:prstGeom prst="rect">
            <a:avLst/>
          </a:prstGeom>
        </p:spPr>
      </p:pic>
      <p:sp>
        <p:nvSpPr>
          <p:cNvPr id="10" name="Rectangle 9"/>
          <p:cNvSpPr/>
          <p:nvPr/>
        </p:nvSpPr>
        <p:spPr>
          <a:xfrm>
            <a:off x="614515" y="2973486"/>
            <a:ext cx="7857613" cy="3170099"/>
          </a:xfrm>
          <a:prstGeom prst="rect">
            <a:avLst/>
          </a:prstGeom>
        </p:spPr>
        <p:txBody>
          <a:bodyPr wrap="square">
            <a:spAutoFit/>
          </a:bodyPr>
          <a:lstStyle/>
          <a:p>
            <a:r>
              <a:rPr lang="en-US" sz="2000" dirty="0"/>
              <a:t>Both the new Loan Estimate and Closing Disclosure forms require any listing of a settlement service involving title insurance or closing activities to be preceded by the phrase “Title – “. In doing so, a borrower can clearly see all such charges in the same area. However, that is where the clarity ends</a:t>
            </a:r>
            <a:r>
              <a:rPr lang="en-US" sz="2000" dirty="0" smtClean="0"/>
              <a:t>.</a:t>
            </a:r>
          </a:p>
          <a:p>
            <a:endParaRPr lang="en-US" sz="2000" dirty="0"/>
          </a:p>
          <a:p>
            <a:pPr marL="800100" lvl="1" indent="-342900">
              <a:buFont typeface="Arial"/>
              <a:buChar char="•"/>
            </a:pPr>
            <a:r>
              <a:rPr lang="en-US" sz="2000" dirty="0" smtClean="0"/>
              <a:t>Simultaneously-Issued Rate</a:t>
            </a:r>
          </a:p>
          <a:p>
            <a:pPr marL="800100" lvl="1" indent="-342900">
              <a:buFont typeface="Arial"/>
              <a:buChar char="•"/>
            </a:pPr>
            <a:r>
              <a:rPr lang="en-US" sz="2000" dirty="0" smtClean="0"/>
              <a:t>Full, not discounted, loan policy premium </a:t>
            </a:r>
          </a:p>
          <a:p>
            <a:pPr marL="800100" lvl="1" indent="-342900">
              <a:buFont typeface="Arial"/>
              <a:buChar char="•"/>
            </a:pPr>
            <a:r>
              <a:rPr lang="en-US" sz="2000" dirty="0" smtClean="0"/>
              <a:t>Owner’s Policy </a:t>
            </a:r>
          </a:p>
          <a:p>
            <a:pPr marL="800100" lvl="1" indent="-342900">
              <a:buFont typeface="Arial"/>
              <a:buChar char="•"/>
            </a:pPr>
            <a:r>
              <a:rPr lang="en-US" sz="2000" dirty="0" smtClean="0"/>
              <a:t>Lender’s Policy </a:t>
            </a:r>
          </a:p>
        </p:txBody>
      </p:sp>
      <p:sp>
        <p:nvSpPr>
          <p:cNvPr id="14" name="Slide Number Placeholder 1"/>
          <p:cNvSpPr>
            <a:spLocks noGrp="1"/>
          </p:cNvSpPr>
          <p:nvPr>
            <p:ph type="sldNum" sz="quarter" idx="12"/>
          </p:nvPr>
        </p:nvSpPr>
        <p:spPr>
          <a:xfrm>
            <a:off x="8780458" y="6489008"/>
            <a:ext cx="270210" cy="365125"/>
          </a:xfrm>
        </p:spPr>
        <p:txBody>
          <a:bodyPr/>
          <a:lstStyle/>
          <a:p>
            <a:fld id="{D45D9A01-2D93-BA42-90FF-543F05484D54}" type="slidenum">
              <a:rPr lang="en-US" smtClean="0">
                <a:solidFill>
                  <a:srgbClr val="FFFFFF"/>
                </a:solidFill>
              </a:rPr>
              <a:t>7</a:t>
            </a:fld>
            <a:endParaRPr lang="en-US" dirty="0">
              <a:solidFill>
                <a:srgbClr val="FFFFFF"/>
              </a:solidFill>
            </a:endParaRPr>
          </a:p>
        </p:txBody>
      </p:sp>
      <p:sp>
        <p:nvSpPr>
          <p:cNvPr id="16" name="Rectangle 15"/>
          <p:cNvSpPr/>
          <p:nvPr/>
        </p:nvSpPr>
        <p:spPr>
          <a:xfrm>
            <a:off x="7127558" y="6585963"/>
            <a:ext cx="1681440" cy="215444"/>
          </a:xfrm>
          <a:prstGeom prst="rect">
            <a:avLst/>
          </a:prstGeom>
        </p:spPr>
        <p:txBody>
          <a:bodyPr wrap="square">
            <a:spAutoFit/>
          </a:bodyPr>
          <a:lstStyle/>
          <a:p>
            <a:pPr algn="r"/>
            <a:r>
              <a:rPr lang="en-US" sz="800" dirty="0" smtClean="0">
                <a:solidFill>
                  <a:srgbClr val="FFFFFF"/>
                </a:solidFill>
                <a:latin typeface="+mj-lt"/>
              </a:rPr>
              <a:t>© 2015 Fidelity National Title Group</a:t>
            </a:r>
            <a:endParaRPr lang="en-US" sz="800" dirty="0">
              <a:solidFill>
                <a:srgbClr val="FFFFFF"/>
              </a:solidFill>
              <a:latin typeface="+mj-lt"/>
            </a:endParaRPr>
          </a:p>
        </p:txBody>
      </p:sp>
      <p:pic>
        <p:nvPicPr>
          <p:cNvPr id="15" name="Picture 14" descr="CTT header 2.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6453"/>
            <a:ext cx="9158275" cy="2693610"/>
          </a:xfrm>
          <a:prstGeom prst="rect">
            <a:avLst/>
          </a:prstGeom>
        </p:spPr>
      </p:pic>
    </p:spTree>
    <p:extLst>
      <p:ext uri="{BB962C8B-B14F-4D97-AF65-F5344CB8AC3E}">
        <p14:creationId xmlns:p14="http://schemas.microsoft.com/office/powerpoint/2010/main" val="39850205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KBYC Angle Graphic.png"/>
          <p:cNvPicPr>
            <a:picLocks noChangeAspect="1"/>
          </p:cNvPicPr>
          <p:nvPr/>
        </p:nvPicPr>
        <p:blipFill rotWithShape="1">
          <a:blip r:embed="rId2">
            <a:alphaModFix amt="26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t="88134"/>
          <a:stretch/>
        </p:blipFill>
        <p:spPr>
          <a:xfrm rot="10800000" flipH="1">
            <a:off x="0" y="6260948"/>
            <a:ext cx="9158274" cy="597052"/>
          </a:xfrm>
          <a:prstGeom prst="rect">
            <a:avLst/>
          </a:prstGeom>
        </p:spPr>
      </p:pic>
      <p:sp>
        <p:nvSpPr>
          <p:cNvPr id="3" name="TextBox 2"/>
          <p:cNvSpPr txBox="1"/>
          <p:nvPr/>
        </p:nvSpPr>
        <p:spPr>
          <a:xfrm>
            <a:off x="1564966" y="300237"/>
            <a:ext cx="4584533" cy="796115"/>
          </a:xfrm>
          <a:prstGeom prst="rect">
            <a:avLst/>
          </a:prstGeom>
          <a:noFill/>
        </p:spPr>
        <p:txBody>
          <a:bodyPr wrap="none" rtlCol="0">
            <a:spAutoFit/>
          </a:bodyPr>
          <a:lstStyle/>
          <a:p>
            <a:pPr>
              <a:lnSpc>
                <a:spcPct val="80000"/>
              </a:lnSpc>
            </a:pPr>
            <a:r>
              <a:rPr lang="en-US" sz="2800" dirty="0" smtClean="0">
                <a:solidFill>
                  <a:schemeClr val="bg1"/>
                </a:solidFill>
              </a:rPr>
              <a:t>Five Things You Need to Know </a:t>
            </a:r>
          </a:p>
          <a:p>
            <a:pPr>
              <a:lnSpc>
                <a:spcPct val="80000"/>
              </a:lnSpc>
            </a:pPr>
            <a:r>
              <a:rPr lang="en-US" sz="2800" dirty="0" smtClean="0">
                <a:solidFill>
                  <a:schemeClr val="bg1"/>
                </a:solidFill>
              </a:rPr>
              <a:t>Before August 2015</a:t>
            </a:r>
            <a:endParaRPr lang="en-US" sz="2800" dirty="0">
              <a:solidFill>
                <a:schemeClr val="bg1"/>
              </a:solidFill>
            </a:endParaRPr>
          </a:p>
        </p:txBody>
      </p:sp>
      <p:sp>
        <p:nvSpPr>
          <p:cNvPr id="11" name="Rectangle 10"/>
          <p:cNvSpPr/>
          <p:nvPr/>
        </p:nvSpPr>
        <p:spPr>
          <a:xfrm>
            <a:off x="614515" y="2012315"/>
            <a:ext cx="7964129" cy="896656"/>
          </a:xfrm>
          <a:prstGeom prst="rect">
            <a:avLst/>
          </a:prstGeom>
        </p:spPr>
        <p:txBody>
          <a:bodyPr wrap="square">
            <a:spAutoFit/>
          </a:bodyPr>
          <a:lstStyle/>
          <a:p>
            <a:pPr>
              <a:lnSpc>
                <a:spcPct val="80000"/>
              </a:lnSpc>
            </a:pPr>
            <a:r>
              <a:rPr lang="en-US" sz="3200" dirty="0" smtClean="0"/>
              <a:t>4. Line numbers have been removed; now </a:t>
            </a:r>
            <a:br>
              <a:rPr lang="en-US" sz="3200" dirty="0" smtClean="0"/>
            </a:br>
            <a:r>
              <a:rPr lang="en-US" sz="3200" dirty="0" smtClean="0"/>
              <a:t>    there are seven fee areas</a:t>
            </a:r>
            <a:endParaRPr lang="en-US" sz="3200" dirty="0"/>
          </a:p>
        </p:txBody>
      </p:sp>
      <p:pic>
        <p:nvPicPr>
          <p:cNvPr id="12" name="Picture 11" descr="KBYC Angle Graphic.png"/>
          <p:cNvPicPr>
            <a:picLocks noChangeAspect="1"/>
          </p:cNvPicPr>
          <p:nvPr/>
        </p:nvPicPr>
        <p:blipFill rotWithShape="1">
          <a:blip r:embed="rId2">
            <a:alphaModFix amt="26000"/>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t="75595"/>
          <a:stretch/>
        </p:blipFill>
        <p:spPr>
          <a:xfrm flipV="1">
            <a:off x="-14274" y="482357"/>
            <a:ext cx="9158274" cy="1227989"/>
          </a:xfrm>
          <a:prstGeom prst="rect">
            <a:avLst/>
          </a:prstGeom>
        </p:spPr>
      </p:pic>
      <p:sp>
        <p:nvSpPr>
          <p:cNvPr id="10" name="Rectangle 9"/>
          <p:cNvSpPr/>
          <p:nvPr/>
        </p:nvSpPr>
        <p:spPr>
          <a:xfrm>
            <a:off x="614515" y="2973486"/>
            <a:ext cx="7857613" cy="3170099"/>
          </a:xfrm>
          <a:prstGeom prst="rect">
            <a:avLst/>
          </a:prstGeom>
        </p:spPr>
        <p:txBody>
          <a:bodyPr wrap="square">
            <a:spAutoFit/>
          </a:bodyPr>
          <a:lstStyle/>
          <a:p>
            <a:r>
              <a:rPr lang="en-US" sz="2000" dirty="0"/>
              <a:t>The line numbering on the HUD-1 familiar to most of us is gone. Instead, the fees and charges are placed on the Closing Disclosure in one of seven areas: </a:t>
            </a:r>
          </a:p>
          <a:p>
            <a:pPr marL="800100" lvl="1" indent="-342900">
              <a:buFont typeface="Arial"/>
              <a:buChar char="•"/>
            </a:pPr>
            <a:r>
              <a:rPr lang="en-US" sz="2000" dirty="0" smtClean="0"/>
              <a:t>Origination </a:t>
            </a:r>
            <a:r>
              <a:rPr lang="en-US" sz="2000" dirty="0"/>
              <a:t>Charges</a:t>
            </a:r>
          </a:p>
          <a:p>
            <a:pPr marL="800100" lvl="1" indent="-342900">
              <a:buFont typeface="Arial"/>
              <a:buChar char="•"/>
            </a:pPr>
            <a:r>
              <a:rPr lang="en-US" sz="2000" dirty="0" smtClean="0"/>
              <a:t>Services </a:t>
            </a:r>
            <a:r>
              <a:rPr lang="en-US" sz="2000" dirty="0"/>
              <a:t>Borrower Did Not Shop For</a:t>
            </a:r>
          </a:p>
          <a:p>
            <a:pPr marL="800100" lvl="1" indent="-342900">
              <a:buFont typeface="Arial"/>
              <a:buChar char="•"/>
            </a:pPr>
            <a:r>
              <a:rPr lang="en-US" sz="2000" dirty="0" smtClean="0"/>
              <a:t>Services </a:t>
            </a:r>
            <a:r>
              <a:rPr lang="en-US" sz="2000" dirty="0"/>
              <a:t>Borrower Did Shop For</a:t>
            </a:r>
          </a:p>
          <a:p>
            <a:pPr marL="800100" lvl="1" indent="-342900">
              <a:buFont typeface="Arial"/>
              <a:buChar char="•"/>
            </a:pPr>
            <a:r>
              <a:rPr lang="en-US" sz="2000" dirty="0" smtClean="0"/>
              <a:t>Taxes </a:t>
            </a:r>
            <a:r>
              <a:rPr lang="en-US" sz="2000" dirty="0"/>
              <a:t>and Other Government </a:t>
            </a:r>
            <a:r>
              <a:rPr lang="en-US" sz="2000" dirty="0" smtClean="0"/>
              <a:t>Fees</a:t>
            </a:r>
          </a:p>
          <a:p>
            <a:pPr marL="800100" lvl="1" indent="-342900">
              <a:buFont typeface="Arial"/>
              <a:buChar char="•"/>
            </a:pPr>
            <a:r>
              <a:rPr lang="en-US" sz="2000" dirty="0" smtClean="0"/>
              <a:t>Pre</a:t>
            </a:r>
            <a:r>
              <a:rPr lang="en-US" sz="2000" dirty="0"/>
              <a:t>-</a:t>
            </a:r>
            <a:r>
              <a:rPr lang="en-US" sz="2000" dirty="0" err="1"/>
              <a:t>paids</a:t>
            </a:r>
            <a:endParaRPr lang="en-US" sz="2000" dirty="0"/>
          </a:p>
          <a:p>
            <a:pPr marL="800100" lvl="1" indent="-342900">
              <a:buFont typeface="Arial"/>
              <a:buChar char="•"/>
            </a:pPr>
            <a:r>
              <a:rPr lang="en-US" sz="2000" dirty="0"/>
              <a:t>I</a:t>
            </a:r>
            <a:r>
              <a:rPr lang="en-US" sz="2000" dirty="0" smtClean="0"/>
              <a:t>nitial </a:t>
            </a:r>
            <a:r>
              <a:rPr lang="en-US" sz="2000" dirty="0"/>
              <a:t>Escrow Payment at Closing</a:t>
            </a:r>
          </a:p>
          <a:p>
            <a:pPr marL="800100" lvl="1" indent="-342900">
              <a:buFont typeface="Arial"/>
              <a:buChar char="•"/>
            </a:pPr>
            <a:r>
              <a:rPr lang="en-US" sz="2000" dirty="0" smtClean="0"/>
              <a:t>Other</a:t>
            </a:r>
            <a:endParaRPr lang="en-US" sz="2000" dirty="0"/>
          </a:p>
        </p:txBody>
      </p:sp>
      <p:sp>
        <p:nvSpPr>
          <p:cNvPr id="14" name="Slide Number Placeholder 1"/>
          <p:cNvSpPr>
            <a:spLocks noGrp="1"/>
          </p:cNvSpPr>
          <p:nvPr>
            <p:ph type="sldNum" sz="quarter" idx="12"/>
          </p:nvPr>
        </p:nvSpPr>
        <p:spPr>
          <a:xfrm>
            <a:off x="8780458" y="6489008"/>
            <a:ext cx="270210" cy="365125"/>
          </a:xfrm>
        </p:spPr>
        <p:txBody>
          <a:bodyPr/>
          <a:lstStyle/>
          <a:p>
            <a:fld id="{D45D9A01-2D93-BA42-90FF-543F05484D54}" type="slidenum">
              <a:rPr lang="en-US" smtClean="0">
                <a:solidFill>
                  <a:srgbClr val="FFFFFF"/>
                </a:solidFill>
              </a:rPr>
              <a:t>8</a:t>
            </a:fld>
            <a:endParaRPr lang="en-US" dirty="0">
              <a:solidFill>
                <a:srgbClr val="FFFFFF"/>
              </a:solidFill>
            </a:endParaRPr>
          </a:p>
        </p:txBody>
      </p:sp>
      <p:sp>
        <p:nvSpPr>
          <p:cNvPr id="16" name="Rectangle 15"/>
          <p:cNvSpPr/>
          <p:nvPr/>
        </p:nvSpPr>
        <p:spPr>
          <a:xfrm>
            <a:off x="7127558" y="6585963"/>
            <a:ext cx="1681440" cy="215444"/>
          </a:xfrm>
          <a:prstGeom prst="rect">
            <a:avLst/>
          </a:prstGeom>
        </p:spPr>
        <p:txBody>
          <a:bodyPr wrap="square">
            <a:spAutoFit/>
          </a:bodyPr>
          <a:lstStyle/>
          <a:p>
            <a:pPr algn="r"/>
            <a:r>
              <a:rPr lang="en-US" sz="800" dirty="0" smtClean="0">
                <a:solidFill>
                  <a:srgbClr val="FFFFFF"/>
                </a:solidFill>
                <a:latin typeface="+mj-lt"/>
              </a:rPr>
              <a:t>© 2015 Fidelity National Title Group</a:t>
            </a:r>
            <a:endParaRPr lang="en-US" sz="800" dirty="0">
              <a:solidFill>
                <a:srgbClr val="FFFFFF"/>
              </a:solidFill>
              <a:latin typeface="+mj-lt"/>
            </a:endParaRPr>
          </a:p>
        </p:txBody>
      </p:sp>
      <p:pic>
        <p:nvPicPr>
          <p:cNvPr id="15" name="Picture 14" descr="CTT header 2.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6453"/>
            <a:ext cx="9158275" cy="2693610"/>
          </a:xfrm>
          <a:prstGeom prst="rect">
            <a:avLst/>
          </a:prstGeom>
        </p:spPr>
      </p:pic>
    </p:spTree>
    <p:extLst>
      <p:ext uri="{BB962C8B-B14F-4D97-AF65-F5344CB8AC3E}">
        <p14:creationId xmlns:p14="http://schemas.microsoft.com/office/powerpoint/2010/main" val="3067004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KBYC Angle Graphic.png"/>
          <p:cNvPicPr>
            <a:picLocks noChangeAspect="1"/>
          </p:cNvPicPr>
          <p:nvPr/>
        </p:nvPicPr>
        <p:blipFill rotWithShape="1">
          <a:blip r:embed="rId2">
            <a:alphaModFix amt="26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t="88134"/>
          <a:stretch/>
        </p:blipFill>
        <p:spPr>
          <a:xfrm rot="10800000" flipH="1">
            <a:off x="0" y="6260948"/>
            <a:ext cx="9158274" cy="597052"/>
          </a:xfrm>
          <a:prstGeom prst="rect">
            <a:avLst/>
          </a:prstGeom>
        </p:spPr>
      </p:pic>
      <p:sp>
        <p:nvSpPr>
          <p:cNvPr id="3" name="TextBox 2"/>
          <p:cNvSpPr txBox="1"/>
          <p:nvPr/>
        </p:nvSpPr>
        <p:spPr>
          <a:xfrm>
            <a:off x="1564966" y="300237"/>
            <a:ext cx="4584533" cy="796115"/>
          </a:xfrm>
          <a:prstGeom prst="rect">
            <a:avLst/>
          </a:prstGeom>
          <a:noFill/>
        </p:spPr>
        <p:txBody>
          <a:bodyPr wrap="none" rtlCol="0">
            <a:spAutoFit/>
          </a:bodyPr>
          <a:lstStyle/>
          <a:p>
            <a:pPr>
              <a:lnSpc>
                <a:spcPct val="80000"/>
              </a:lnSpc>
            </a:pPr>
            <a:r>
              <a:rPr lang="en-US" sz="2800" dirty="0" smtClean="0">
                <a:solidFill>
                  <a:schemeClr val="bg1"/>
                </a:solidFill>
              </a:rPr>
              <a:t>Five Things You Need to Know </a:t>
            </a:r>
          </a:p>
          <a:p>
            <a:pPr>
              <a:lnSpc>
                <a:spcPct val="80000"/>
              </a:lnSpc>
            </a:pPr>
            <a:r>
              <a:rPr lang="en-US" sz="2800" dirty="0" smtClean="0">
                <a:solidFill>
                  <a:schemeClr val="bg1"/>
                </a:solidFill>
              </a:rPr>
              <a:t>Before August 2015</a:t>
            </a:r>
            <a:endParaRPr lang="en-US" sz="2800" dirty="0">
              <a:solidFill>
                <a:schemeClr val="bg1"/>
              </a:solidFill>
            </a:endParaRPr>
          </a:p>
        </p:txBody>
      </p:sp>
      <p:sp>
        <p:nvSpPr>
          <p:cNvPr id="11" name="Rectangle 10"/>
          <p:cNvSpPr/>
          <p:nvPr/>
        </p:nvSpPr>
        <p:spPr>
          <a:xfrm>
            <a:off x="614515" y="2012315"/>
            <a:ext cx="7964129" cy="896656"/>
          </a:xfrm>
          <a:prstGeom prst="rect">
            <a:avLst/>
          </a:prstGeom>
        </p:spPr>
        <p:txBody>
          <a:bodyPr wrap="square">
            <a:spAutoFit/>
          </a:bodyPr>
          <a:lstStyle/>
          <a:p>
            <a:pPr>
              <a:lnSpc>
                <a:spcPct val="80000"/>
              </a:lnSpc>
            </a:pPr>
            <a:r>
              <a:rPr lang="en-US" sz="3200" dirty="0"/>
              <a:t>5. Your Client Will Likely Receive More Than </a:t>
            </a:r>
            <a:r>
              <a:rPr lang="en-US" sz="3200" dirty="0" smtClean="0"/>
              <a:t/>
            </a:r>
            <a:br>
              <a:rPr lang="en-US" sz="3200" dirty="0" smtClean="0"/>
            </a:br>
            <a:r>
              <a:rPr lang="en-US" sz="3200" dirty="0" smtClean="0"/>
              <a:t>    One </a:t>
            </a:r>
            <a:r>
              <a:rPr lang="en-US" sz="3200" dirty="0"/>
              <a:t>Closing Disclosure </a:t>
            </a:r>
          </a:p>
        </p:txBody>
      </p:sp>
      <p:pic>
        <p:nvPicPr>
          <p:cNvPr id="12" name="Picture 11" descr="KBYC Angle Graphic.png"/>
          <p:cNvPicPr>
            <a:picLocks noChangeAspect="1"/>
          </p:cNvPicPr>
          <p:nvPr/>
        </p:nvPicPr>
        <p:blipFill rotWithShape="1">
          <a:blip r:embed="rId2">
            <a:alphaModFix amt="26000"/>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t="75595"/>
          <a:stretch/>
        </p:blipFill>
        <p:spPr>
          <a:xfrm flipV="1">
            <a:off x="-14274" y="482357"/>
            <a:ext cx="9158274" cy="1227989"/>
          </a:xfrm>
          <a:prstGeom prst="rect">
            <a:avLst/>
          </a:prstGeom>
        </p:spPr>
      </p:pic>
      <p:sp>
        <p:nvSpPr>
          <p:cNvPr id="10" name="Rectangle 9"/>
          <p:cNvSpPr/>
          <p:nvPr/>
        </p:nvSpPr>
        <p:spPr>
          <a:xfrm>
            <a:off x="614515" y="2973486"/>
            <a:ext cx="7857613" cy="3170099"/>
          </a:xfrm>
          <a:prstGeom prst="rect">
            <a:avLst/>
          </a:prstGeom>
        </p:spPr>
        <p:txBody>
          <a:bodyPr wrap="square">
            <a:spAutoFit/>
          </a:bodyPr>
          <a:lstStyle/>
          <a:p>
            <a:r>
              <a:rPr lang="en-US" sz="2000" dirty="0"/>
              <a:t>Since the buyer/borrower will receive a Closing Disclosure several days before the closing (and likely a few days before a walk-through on the property), buyers/borrowers will likely receive a new, adjusted Closing Disclosure at the closing showing any changes that occurred between the initial disclosure and the closing, including adjustments due to timing of the closing, walk-through adjustments and other matters.</a:t>
            </a:r>
          </a:p>
          <a:p>
            <a:endParaRPr lang="en-US" sz="2000" dirty="0" smtClean="0"/>
          </a:p>
          <a:p>
            <a:r>
              <a:rPr lang="en-US" sz="2000" dirty="0" smtClean="0"/>
              <a:t>But </a:t>
            </a:r>
            <a:r>
              <a:rPr lang="en-US" sz="2000" dirty="0"/>
              <a:t>changes may not end there and CFPB mandates that changes in financial disclosure numbers (i.e. changes in a recording fee) in any amount must be re-disclosed, even post-closing. </a:t>
            </a:r>
          </a:p>
        </p:txBody>
      </p:sp>
      <p:sp>
        <p:nvSpPr>
          <p:cNvPr id="15" name="Slide Number Placeholder 1"/>
          <p:cNvSpPr>
            <a:spLocks noGrp="1"/>
          </p:cNvSpPr>
          <p:nvPr>
            <p:ph type="sldNum" sz="quarter" idx="12"/>
          </p:nvPr>
        </p:nvSpPr>
        <p:spPr>
          <a:xfrm>
            <a:off x="8780458" y="6489008"/>
            <a:ext cx="270210" cy="365125"/>
          </a:xfrm>
        </p:spPr>
        <p:txBody>
          <a:bodyPr/>
          <a:lstStyle/>
          <a:p>
            <a:fld id="{D45D9A01-2D93-BA42-90FF-543F05484D54}" type="slidenum">
              <a:rPr lang="en-US" smtClean="0">
                <a:solidFill>
                  <a:srgbClr val="FFFFFF"/>
                </a:solidFill>
              </a:rPr>
              <a:t>9</a:t>
            </a:fld>
            <a:endParaRPr lang="en-US" dirty="0">
              <a:solidFill>
                <a:srgbClr val="FFFFFF"/>
              </a:solidFill>
            </a:endParaRPr>
          </a:p>
        </p:txBody>
      </p:sp>
      <p:sp>
        <p:nvSpPr>
          <p:cNvPr id="16" name="Rectangle 15"/>
          <p:cNvSpPr/>
          <p:nvPr/>
        </p:nvSpPr>
        <p:spPr>
          <a:xfrm>
            <a:off x="7127558" y="6585963"/>
            <a:ext cx="1681440" cy="215444"/>
          </a:xfrm>
          <a:prstGeom prst="rect">
            <a:avLst/>
          </a:prstGeom>
        </p:spPr>
        <p:txBody>
          <a:bodyPr wrap="square">
            <a:spAutoFit/>
          </a:bodyPr>
          <a:lstStyle/>
          <a:p>
            <a:pPr algn="r"/>
            <a:r>
              <a:rPr lang="en-US" sz="800" dirty="0" smtClean="0">
                <a:solidFill>
                  <a:srgbClr val="FFFFFF"/>
                </a:solidFill>
                <a:latin typeface="+mj-lt"/>
              </a:rPr>
              <a:t>© 2015 Fidelity National Title Group</a:t>
            </a:r>
            <a:endParaRPr lang="en-US" sz="800" dirty="0">
              <a:solidFill>
                <a:srgbClr val="FFFFFF"/>
              </a:solidFill>
              <a:latin typeface="+mj-lt"/>
            </a:endParaRPr>
          </a:p>
        </p:txBody>
      </p:sp>
      <p:pic>
        <p:nvPicPr>
          <p:cNvPr id="14" name="Picture 13" descr="CTT header 2.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6453"/>
            <a:ext cx="9158275" cy="2693610"/>
          </a:xfrm>
          <a:prstGeom prst="rect">
            <a:avLst/>
          </a:prstGeom>
        </p:spPr>
      </p:pic>
    </p:spTree>
    <p:extLst>
      <p:ext uri="{BB962C8B-B14F-4D97-AF65-F5344CB8AC3E}">
        <p14:creationId xmlns:p14="http://schemas.microsoft.com/office/powerpoint/2010/main" val="137384045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113</TotalTime>
  <Words>579</Words>
  <Application>Microsoft Macintosh PowerPoint</Application>
  <PresentationFormat>On-screen Show (4:3)</PresentationFormat>
  <Paragraphs>72</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FNF</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Brian  Maughan</dc:creator>
  <cp:lastModifiedBy>David Tanner</cp:lastModifiedBy>
  <cp:revision>18</cp:revision>
  <dcterms:created xsi:type="dcterms:W3CDTF">2015-01-09T16:54:30Z</dcterms:created>
  <dcterms:modified xsi:type="dcterms:W3CDTF">2015-06-30T17:44:28Z</dcterms:modified>
</cp:coreProperties>
</file>