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257" r:id="rId4"/>
    <p:sldId id="258" r:id="rId5"/>
    <p:sldId id="263" r:id="rId6"/>
    <p:sldId id="259" r:id="rId7"/>
    <p:sldId id="260" r:id="rId8"/>
    <p:sldId id="261" r:id="rId9"/>
    <p:sldId id="262" r:id="rId10"/>
    <p:sldId id="264" r:id="rId11"/>
    <p:sldId id="266" r:id="rId12"/>
    <p:sldId id="267" r:id="rId13"/>
    <p:sldId id="268" r:id="rId14"/>
    <p:sldId id="269" r:id="rId15"/>
    <p:sldId id="270" r:id="rId16"/>
    <p:sldId id="272" r:id="rId17"/>
    <p:sldId id="273" r:id="rId18"/>
    <p:sldId id="276" r:id="rId19"/>
    <p:sldId id="271" r:id="rId20"/>
    <p:sldId id="265" r:id="rId21"/>
    <p:sldId id="275" r:id="rId22"/>
    <p:sldId id="277" r:id="rId23"/>
    <p:sldId id="278"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Page" id="{4BBCF2B2-C19C-B44D-BE73-ED45DB6BD6B2}">
          <p14:sldIdLst>
            <p14:sldId id="256"/>
          </p14:sldIdLst>
        </p14:section>
        <p14:section name="What is the CFPB?" id="{42299F33-E19D-DD43-A52A-03BB427314BA}">
          <p14:sldIdLst>
            <p14:sldId id="257"/>
            <p14:sldId id="258"/>
            <p14:sldId id="263"/>
            <p14:sldId id="259"/>
          </p14:sldIdLst>
        </p14:section>
        <p14:section name="Transaction Types" id="{D0797374-1B11-094B-B5E5-62D728870EEB}">
          <p14:sldIdLst>
            <p14:sldId id="260"/>
            <p14:sldId id="261"/>
            <p14:sldId id="262"/>
          </p14:sldIdLst>
        </p14:section>
        <p14:section name="New Forms" id="{955EEC18-D9B2-E840-89A6-C3BF2D2DE79E}">
          <p14:sldIdLst>
            <p14:sldId id="264"/>
            <p14:sldId id="266"/>
            <p14:sldId id="267"/>
            <p14:sldId id="268"/>
            <p14:sldId id="269"/>
            <p14:sldId id="270"/>
            <p14:sldId id="272"/>
            <p14:sldId id="273"/>
            <p14:sldId id="276"/>
            <p14:sldId id="271"/>
          </p14:sldIdLst>
        </p14:section>
        <p14:section name="Closing vs Consummation" id="{8409C659-2BFE-F745-A83B-D678230991C1}">
          <p14:sldIdLst>
            <p14:sldId id="265"/>
          </p14:sldIdLst>
        </p14:section>
        <p14:section name="Communication" id="{4B4752CC-F659-174F-8865-5FC2D07EFFC2}">
          <p14:sldIdLst>
            <p14:sldId id="275"/>
            <p14:sldId id="277"/>
            <p14:sldId id="278"/>
            <p14:sldId id="2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6" d="100"/>
          <a:sy n="146" d="100"/>
        </p:scale>
        <p:origin x="-21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1685FB3-354F-1140-8E2F-513941BA3457}" type="datetimeFigureOut">
              <a:rPr lang="en-US" smtClean="0"/>
              <a:t>7/29/15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C5916B-DBA4-7D4F-A206-87B2D61C4890}" type="slidenum">
              <a:rPr lang="en-US" smtClean="0"/>
              <a:t>‹#›</a:t>
            </a:fld>
            <a:endParaRPr lang="en-US"/>
          </a:p>
        </p:txBody>
      </p:sp>
    </p:spTree>
    <p:extLst>
      <p:ext uri="{BB962C8B-B14F-4D97-AF65-F5344CB8AC3E}">
        <p14:creationId xmlns:p14="http://schemas.microsoft.com/office/powerpoint/2010/main" val="219729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1685FB3-354F-1140-8E2F-513941BA3457}" type="datetimeFigureOut">
              <a:rPr lang="en-US" smtClean="0"/>
              <a:t>7/29/15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C5916B-DBA4-7D4F-A206-87B2D61C4890}" type="slidenum">
              <a:rPr lang="en-US" smtClean="0"/>
              <a:t>‹#›</a:t>
            </a:fld>
            <a:endParaRPr lang="en-US"/>
          </a:p>
        </p:txBody>
      </p:sp>
    </p:spTree>
    <p:extLst>
      <p:ext uri="{BB962C8B-B14F-4D97-AF65-F5344CB8AC3E}">
        <p14:creationId xmlns:p14="http://schemas.microsoft.com/office/powerpoint/2010/main" val="4277324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92BFA0-CB47-334A-9B3A-A7D2AC187C1F}"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58D3F-8F3A-3542-9DBF-F85023FDAD39}" type="slidenum">
              <a:rPr lang="en-US" smtClean="0"/>
              <a:t>‹#›</a:t>
            </a:fld>
            <a:endParaRPr lang="en-US"/>
          </a:p>
        </p:txBody>
      </p:sp>
    </p:spTree>
    <p:extLst>
      <p:ext uri="{BB962C8B-B14F-4D97-AF65-F5344CB8AC3E}">
        <p14:creationId xmlns:p14="http://schemas.microsoft.com/office/powerpoint/2010/main" val="3892399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2BFA0-CB47-334A-9B3A-A7D2AC187C1F}"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58D3F-8F3A-3542-9DBF-F85023FDAD39}" type="slidenum">
              <a:rPr lang="en-US" smtClean="0"/>
              <a:t>‹#›</a:t>
            </a:fld>
            <a:endParaRPr lang="en-US"/>
          </a:p>
        </p:txBody>
      </p:sp>
    </p:spTree>
    <p:extLst>
      <p:ext uri="{BB962C8B-B14F-4D97-AF65-F5344CB8AC3E}">
        <p14:creationId xmlns:p14="http://schemas.microsoft.com/office/powerpoint/2010/main" val="2302427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92BFA0-CB47-334A-9B3A-A7D2AC187C1F}"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58D3F-8F3A-3542-9DBF-F85023FDAD39}" type="slidenum">
              <a:rPr lang="en-US" smtClean="0"/>
              <a:t>‹#›</a:t>
            </a:fld>
            <a:endParaRPr lang="en-US"/>
          </a:p>
        </p:txBody>
      </p:sp>
    </p:spTree>
    <p:extLst>
      <p:ext uri="{BB962C8B-B14F-4D97-AF65-F5344CB8AC3E}">
        <p14:creationId xmlns:p14="http://schemas.microsoft.com/office/powerpoint/2010/main" val="551999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92BFA0-CB47-334A-9B3A-A7D2AC187C1F}" type="datetimeFigureOut">
              <a:rPr lang="en-US" smtClean="0"/>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58D3F-8F3A-3542-9DBF-F85023FDAD39}" type="slidenum">
              <a:rPr lang="en-US" smtClean="0"/>
              <a:t>‹#›</a:t>
            </a:fld>
            <a:endParaRPr lang="en-US"/>
          </a:p>
        </p:txBody>
      </p:sp>
    </p:spTree>
    <p:extLst>
      <p:ext uri="{BB962C8B-B14F-4D97-AF65-F5344CB8AC3E}">
        <p14:creationId xmlns:p14="http://schemas.microsoft.com/office/powerpoint/2010/main" val="3676369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92BFA0-CB47-334A-9B3A-A7D2AC187C1F}" type="datetimeFigureOut">
              <a:rPr lang="en-US" smtClean="0"/>
              <a:t>7/29/15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C58D3F-8F3A-3542-9DBF-F85023FDAD39}" type="slidenum">
              <a:rPr lang="en-US" smtClean="0"/>
              <a:t>‹#›</a:t>
            </a:fld>
            <a:endParaRPr lang="en-US"/>
          </a:p>
        </p:txBody>
      </p:sp>
    </p:spTree>
    <p:extLst>
      <p:ext uri="{BB962C8B-B14F-4D97-AF65-F5344CB8AC3E}">
        <p14:creationId xmlns:p14="http://schemas.microsoft.com/office/powerpoint/2010/main" val="2286077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92BFA0-CB47-334A-9B3A-A7D2AC187C1F}" type="datetimeFigureOut">
              <a:rPr lang="en-US" smtClean="0"/>
              <a:t>7/29/15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C58D3F-8F3A-3542-9DBF-F85023FDAD39}" type="slidenum">
              <a:rPr lang="en-US" smtClean="0"/>
              <a:t>‹#›</a:t>
            </a:fld>
            <a:endParaRPr lang="en-US"/>
          </a:p>
        </p:txBody>
      </p:sp>
    </p:spTree>
    <p:extLst>
      <p:ext uri="{BB962C8B-B14F-4D97-AF65-F5344CB8AC3E}">
        <p14:creationId xmlns:p14="http://schemas.microsoft.com/office/powerpoint/2010/main" val="277290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92BFA0-CB47-334A-9B3A-A7D2AC187C1F}" type="datetimeFigureOut">
              <a:rPr lang="en-US" smtClean="0"/>
              <a:t>7/29/15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C58D3F-8F3A-3542-9DBF-F85023FDAD39}" type="slidenum">
              <a:rPr lang="en-US" smtClean="0"/>
              <a:t>‹#›</a:t>
            </a:fld>
            <a:endParaRPr lang="en-US"/>
          </a:p>
        </p:txBody>
      </p:sp>
    </p:spTree>
    <p:extLst>
      <p:ext uri="{BB962C8B-B14F-4D97-AF65-F5344CB8AC3E}">
        <p14:creationId xmlns:p14="http://schemas.microsoft.com/office/powerpoint/2010/main" val="1926933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92BFA0-CB47-334A-9B3A-A7D2AC187C1F}" type="datetimeFigureOut">
              <a:rPr lang="en-US" smtClean="0"/>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58D3F-8F3A-3542-9DBF-F85023FDAD39}" type="slidenum">
              <a:rPr lang="en-US" smtClean="0"/>
              <a:t>‹#›</a:t>
            </a:fld>
            <a:endParaRPr lang="en-US"/>
          </a:p>
        </p:txBody>
      </p:sp>
    </p:spTree>
    <p:extLst>
      <p:ext uri="{BB962C8B-B14F-4D97-AF65-F5344CB8AC3E}">
        <p14:creationId xmlns:p14="http://schemas.microsoft.com/office/powerpoint/2010/main" val="3546712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92BFA0-CB47-334A-9B3A-A7D2AC187C1F}" type="datetimeFigureOut">
              <a:rPr lang="en-US" smtClean="0"/>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58D3F-8F3A-3542-9DBF-F85023FDAD39}" type="slidenum">
              <a:rPr lang="en-US" smtClean="0"/>
              <a:t>‹#›</a:t>
            </a:fld>
            <a:endParaRPr lang="en-US"/>
          </a:p>
        </p:txBody>
      </p:sp>
    </p:spTree>
    <p:extLst>
      <p:ext uri="{BB962C8B-B14F-4D97-AF65-F5344CB8AC3E}">
        <p14:creationId xmlns:p14="http://schemas.microsoft.com/office/powerpoint/2010/main" val="620539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1685FB3-354F-1140-8E2F-513941BA3457}" type="datetimeFigureOut">
              <a:rPr lang="en-US" smtClean="0"/>
              <a:t>7/29/15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C5916B-DBA4-7D4F-A206-87B2D61C4890}" type="slidenum">
              <a:rPr lang="en-US" smtClean="0"/>
              <a:t>‹#›</a:t>
            </a:fld>
            <a:endParaRPr lang="en-US"/>
          </a:p>
        </p:txBody>
      </p:sp>
    </p:spTree>
    <p:extLst>
      <p:ext uri="{BB962C8B-B14F-4D97-AF65-F5344CB8AC3E}">
        <p14:creationId xmlns:p14="http://schemas.microsoft.com/office/powerpoint/2010/main" val="1369289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2BFA0-CB47-334A-9B3A-A7D2AC187C1F}"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58D3F-8F3A-3542-9DBF-F85023FDAD39}" type="slidenum">
              <a:rPr lang="en-US" smtClean="0"/>
              <a:t>‹#›</a:t>
            </a:fld>
            <a:endParaRPr lang="en-US"/>
          </a:p>
        </p:txBody>
      </p:sp>
    </p:spTree>
    <p:extLst>
      <p:ext uri="{BB962C8B-B14F-4D97-AF65-F5344CB8AC3E}">
        <p14:creationId xmlns:p14="http://schemas.microsoft.com/office/powerpoint/2010/main" val="815884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2BFA0-CB47-334A-9B3A-A7D2AC187C1F}"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58D3F-8F3A-3542-9DBF-F85023FDAD39}" type="slidenum">
              <a:rPr lang="en-US" smtClean="0"/>
              <a:t>‹#›</a:t>
            </a:fld>
            <a:endParaRPr lang="en-US"/>
          </a:p>
        </p:txBody>
      </p:sp>
    </p:spTree>
    <p:extLst>
      <p:ext uri="{BB962C8B-B14F-4D97-AF65-F5344CB8AC3E}">
        <p14:creationId xmlns:p14="http://schemas.microsoft.com/office/powerpoint/2010/main" val="2050740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1685FB3-354F-1140-8E2F-513941BA3457}" type="datetimeFigureOut">
              <a:rPr lang="en-US" smtClean="0"/>
              <a:t>7/29/15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C5916B-DBA4-7D4F-A206-87B2D61C4890}" type="slidenum">
              <a:rPr lang="en-US" smtClean="0"/>
              <a:t>‹#›</a:t>
            </a:fld>
            <a:endParaRPr lang="en-US"/>
          </a:p>
        </p:txBody>
      </p:sp>
    </p:spTree>
    <p:extLst>
      <p:ext uri="{BB962C8B-B14F-4D97-AF65-F5344CB8AC3E}">
        <p14:creationId xmlns:p14="http://schemas.microsoft.com/office/powerpoint/2010/main" val="286334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1685FB3-354F-1140-8E2F-513941BA3457}" type="datetimeFigureOut">
              <a:rPr lang="en-US" smtClean="0"/>
              <a:t>7/29/15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C5916B-DBA4-7D4F-A206-87B2D61C4890}" type="slidenum">
              <a:rPr lang="en-US" smtClean="0"/>
              <a:t>‹#›</a:t>
            </a:fld>
            <a:endParaRPr lang="en-US"/>
          </a:p>
        </p:txBody>
      </p:sp>
    </p:spTree>
    <p:extLst>
      <p:ext uri="{BB962C8B-B14F-4D97-AF65-F5344CB8AC3E}">
        <p14:creationId xmlns:p14="http://schemas.microsoft.com/office/powerpoint/2010/main" val="47509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1685FB3-354F-1140-8E2F-513941BA3457}" type="datetimeFigureOut">
              <a:rPr lang="en-US" smtClean="0"/>
              <a:t>7/29/15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CC5916B-DBA4-7D4F-A206-87B2D61C4890}" type="slidenum">
              <a:rPr lang="en-US" smtClean="0"/>
              <a:t>‹#›</a:t>
            </a:fld>
            <a:endParaRPr lang="en-US"/>
          </a:p>
        </p:txBody>
      </p:sp>
    </p:spTree>
    <p:extLst>
      <p:ext uri="{BB962C8B-B14F-4D97-AF65-F5344CB8AC3E}">
        <p14:creationId xmlns:p14="http://schemas.microsoft.com/office/powerpoint/2010/main" val="2781897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1685FB3-354F-1140-8E2F-513941BA3457}" type="datetimeFigureOut">
              <a:rPr lang="en-US" smtClean="0"/>
              <a:t>7/29/15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CC5916B-DBA4-7D4F-A206-87B2D61C4890}" type="slidenum">
              <a:rPr lang="en-US" smtClean="0"/>
              <a:t>‹#›</a:t>
            </a:fld>
            <a:endParaRPr lang="en-US"/>
          </a:p>
        </p:txBody>
      </p:sp>
    </p:spTree>
    <p:extLst>
      <p:ext uri="{BB962C8B-B14F-4D97-AF65-F5344CB8AC3E}">
        <p14:creationId xmlns:p14="http://schemas.microsoft.com/office/powerpoint/2010/main" val="4156404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1685FB3-354F-1140-8E2F-513941BA3457}" type="datetimeFigureOut">
              <a:rPr lang="en-US" smtClean="0"/>
              <a:t>7/29/15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CC5916B-DBA4-7D4F-A206-87B2D61C4890}" type="slidenum">
              <a:rPr lang="en-US" smtClean="0"/>
              <a:t>‹#›</a:t>
            </a:fld>
            <a:endParaRPr lang="en-US"/>
          </a:p>
        </p:txBody>
      </p:sp>
    </p:spTree>
    <p:extLst>
      <p:ext uri="{BB962C8B-B14F-4D97-AF65-F5344CB8AC3E}">
        <p14:creationId xmlns:p14="http://schemas.microsoft.com/office/powerpoint/2010/main" val="1870421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1685FB3-354F-1140-8E2F-513941BA3457}" type="datetimeFigureOut">
              <a:rPr lang="en-US" smtClean="0"/>
              <a:t>7/29/15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C5916B-DBA4-7D4F-A206-87B2D61C4890}" type="slidenum">
              <a:rPr lang="en-US" smtClean="0"/>
              <a:t>‹#›</a:t>
            </a:fld>
            <a:endParaRPr lang="en-US"/>
          </a:p>
        </p:txBody>
      </p:sp>
    </p:spTree>
    <p:extLst>
      <p:ext uri="{BB962C8B-B14F-4D97-AF65-F5344CB8AC3E}">
        <p14:creationId xmlns:p14="http://schemas.microsoft.com/office/powerpoint/2010/main" val="117149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1685FB3-354F-1140-8E2F-513941BA3457}" type="datetimeFigureOut">
              <a:rPr lang="en-US" smtClean="0"/>
              <a:t>7/29/15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C5916B-DBA4-7D4F-A206-87B2D61C4890}" type="slidenum">
              <a:rPr lang="en-US" smtClean="0"/>
              <a:t>‹#›</a:t>
            </a:fld>
            <a:endParaRPr lang="en-US"/>
          </a:p>
        </p:txBody>
      </p:sp>
    </p:spTree>
    <p:extLst>
      <p:ext uri="{BB962C8B-B14F-4D97-AF65-F5344CB8AC3E}">
        <p14:creationId xmlns:p14="http://schemas.microsoft.com/office/powerpoint/2010/main" val="21521178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3" Type="http://schemas.openxmlformats.org/officeDocument/2006/relationships/image" Target="../media/image1.emf"/><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796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2BFA0-CB47-334A-9B3A-A7D2AC187C1F}" type="datetimeFigureOut">
              <a:rPr lang="en-US" smtClean="0"/>
              <a:t>7/29/15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58D3F-8F3A-3542-9DBF-F85023FDAD39}" type="slidenum">
              <a:rPr lang="en-US" smtClean="0"/>
              <a:t>‹#›</a:t>
            </a:fld>
            <a:endParaRPr lang="en-US"/>
          </a:p>
        </p:txBody>
      </p:sp>
      <p:pic>
        <p:nvPicPr>
          <p:cNvPr id="7" name="Picture 6" descr="PP Header SMALL.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2866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jpg"/><Relationship Id="rId6"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8.wdp"/><Relationship Id="rId5"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5.emf"/><Relationship Id="rId5"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9.wdp"/><Relationship Id="rId5" Type="http://schemas.openxmlformats.org/officeDocument/2006/relationships/image" Target="../media/image4.jpg"/><Relationship Id="rId6"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5.emf"/><Relationship Id="rId5"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5.emf"/><Relationship Id="rId5"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5.emf"/><Relationship Id="rId5"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4" Type="http://schemas.openxmlformats.org/officeDocument/2006/relationships/image" Target="../media/image5.emf"/><Relationship Id="rId5"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emf"/><Relationship Id="rId5"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7.png"/><Relationship Id="rId5"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g Header_CTI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52216" cy="4845291"/>
          </a:xfrm>
          <a:prstGeom prst="rect">
            <a:avLst/>
          </a:prstGeom>
        </p:spPr>
      </p:pic>
      <p:pic>
        <p:nvPicPr>
          <p:cNvPr id="12" name="Picture 11" descr="KBYC Angle Graphic.png"/>
          <p:cNvPicPr>
            <a:picLocks noChangeAspect="1"/>
          </p:cNvPicPr>
          <p:nvPr/>
        </p:nvPicPr>
        <p:blipFill rotWithShape="1">
          <a:blip r:embed="rId3">
            <a:alphaModFix amt="26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5595"/>
          <a:stretch/>
        </p:blipFill>
        <p:spPr>
          <a:xfrm flipV="1">
            <a:off x="0" y="3516522"/>
            <a:ext cx="9158274" cy="1227989"/>
          </a:xfrm>
          <a:prstGeom prst="rect">
            <a:avLst/>
          </a:prstGeom>
        </p:spPr>
      </p:pic>
      <p:sp>
        <p:nvSpPr>
          <p:cNvPr id="5" name="TextBox 4"/>
          <p:cNvSpPr txBox="1"/>
          <p:nvPr/>
        </p:nvSpPr>
        <p:spPr>
          <a:xfrm>
            <a:off x="783080" y="1858397"/>
            <a:ext cx="6590967" cy="769441"/>
          </a:xfrm>
          <a:prstGeom prst="rect">
            <a:avLst/>
          </a:prstGeom>
          <a:noFill/>
        </p:spPr>
        <p:txBody>
          <a:bodyPr wrap="none" rtlCol="0">
            <a:spAutoFit/>
          </a:bodyPr>
          <a:lstStyle/>
          <a:p>
            <a:r>
              <a:rPr lang="en-US" sz="4400" dirty="0" smtClean="0">
                <a:solidFill>
                  <a:schemeClr val="bg1"/>
                </a:solidFill>
                <a:cs typeface="Calibri"/>
              </a:rPr>
              <a:t>An Introduction to the CFPB </a:t>
            </a:r>
            <a:endParaRPr lang="en-US" sz="4400" dirty="0">
              <a:solidFill>
                <a:schemeClr val="bg1"/>
              </a:solidFill>
              <a:cs typeface="Calibri"/>
            </a:endParaRPr>
          </a:p>
        </p:txBody>
      </p:sp>
      <p:sp>
        <p:nvSpPr>
          <p:cNvPr id="6" name="TextBox 5"/>
          <p:cNvSpPr txBox="1"/>
          <p:nvPr/>
        </p:nvSpPr>
        <p:spPr>
          <a:xfrm>
            <a:off x="908592" y="2870191"/>
            <a:ext cx="2657753" cy="646331"/>
          </a:xfrm>
          <a:prstGeom prst="rect">
            <a:avLst/>
          </a:prstGeom>
          <a:noFill/>
        </p:spPr>
        <p:txBody>
          <a:bodyPr wrap="none" rtlCol="0">
            <a:spAutoFit/>
          </a:bodyPr>
          <a:lstStyle/>
          <a:p>
            <a:r>
              <a:rPr lang="en-US" sz="3600" dirty="0" smtClean="0">
                <a:solidFill>
                  <a:schemeClr val="bg1"/>
                </a:solidFill>
                <a:latin typeface="Brush Script MT Italic"/>
                <a:cs typeface="Brush Script MT Italic"/>
              </a:rPr>
              <a:t>Presented by</a:t>
            </a:r>
            <a:r>
              <a:rPr lang="en-US" sz="3600" dirty="0" smtClean="0">
                <a:solidFill>
                  <a:schemeClr val="accent1">
                    <a:lumMod val="60000"/>
                    <a:lumOff val="40000"/>
                  </a:schemeClr>
                </a:solidFill>
                <a:latin typeface="Brush Script MT Italic"/>
                <a:cs typeface="Brush Script MT Italic"/>
              </a:rPr>
              <a:t>:</a:t>
            </a:r>
            <a:endParaRPr lang="en-US" sz="3600" dirty="0">
              <a:solidFill>
                <a:schemeClr val="accent1">
                  <a:lumMod val="60000"/>
                  <a:lumOff val="40000"/>
                </a:schemeClr>
              </a:solidFill>
              <a:latin typeface="Brush Script MT Italic"/>
              <a:cs typeface="Brush Script MT Italic"/>
            </a:endParaRPr>
          </a:p>
        </p:txBody>
      </p:sp>
      <p:pic>
        <p:nvPicPr>
          <p:cNvPr id="11" name="Shape 45"/>
          <p:cNvPicPr preferRelativeResize="0"/>
          <p:nvPr/>
        </p:nvPicPr>
        <p:blipFill>
          <a:blip r:embed="rId5">
            <a:alphaModFix/>
          </a:blip>
          <a:stretch>
            <a:fillRect/>
          </a:stretch>
        </p:blipFill>
        <p:spPr>
          <a:xfrm>
            <a:off x="6184620" y="5092992"/>
            <a:ext cx="1925691" cy="1504319"/>
          </a:xfrm>
          <a:prstGeom prst="rect">
            <a:avLst/>
          </a:prstGeom>
          <a:noFill/>
          <a:ln>
            <a:noFill/>
          </a:ln>
        </p:spPr>
      </p:pic>
      <p:pic>
        <p:nvPicPr>
          <p:cNvPr id="7" name="Picture 6" descr="CTIC KBYC.ai"/>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 y="5744143"/>
            <a:ext cx="2971800" cy="1028700"/>
          </a:xfrm>
          <a:prstGeom prst="rect">
            <a:avLst/>
          </a:prstGeom>
        </p:spPr>
      </p:pic>
    </p:spTree>
    <p:extLst>
      <p:ext uri="{BB962C8B-B14F-4D97-AF65-F5344CB8AC3E}">
        <p14:creationId xmlns:p14="http://schemas.microsoft.com/office/powerpoint/2010/main" val="9286799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39567" y="2219757"/>
            <a:ext cx="3306514" cy="584776"/>
          </a:xfrm>
          <a:prstGeom prst="rect">
            <a:avLst/>
          </a:prstGeom>
          <a:noFill/>
        </p:spPr>
        <p:txBody>
          <a:bodyPr wrap="none" rtlCol="0">
            <a:spAutoFit/>
          </a:bodyPr>
          <a:lstStyle/>
          <a:p>
            <a:r>
              <a:rPr lang="en-US" sz="3200" b="1" dirty="0" smtClean="0">
                <a:latin typeface="Calibri"/>
                <a:cs typeface="Calibri"/>
              </a:rPr>
              <a:t>The Loan Estimate</a:t>
            </a:r>
            <a:endParaRPr lang="en-US" b="1" dirty="0">
              <a:latin typeface="Calibri"/>
              <a:cs typeface="Calibri"/>
            </a:endParaRPr>
          </a:p>
        </p:txBody>
      </p:sp>
      <p:sp>
        <p:nvSpPr>
          <p:cNvPr id="4" name="Rectangle 3"/>
          <p:cNvSpPr/>
          <p:nvPr/>
        </p:nvSpPr>
        <p:spPr>
          <a:xfrm>
            <a:off x="939567" y="2804533"/>
            <a:ext cx="7082888" cy="2742290"/>
          </a:xfrm>
          <a:prstGeom prst="rect">
            <a:avLst/>
          </a:prstGeom>
        </p:spPr>
        <p:txBody>
          <a:bodyPr wrap="square">
            <a:spAutoFit/>
          </a:bodyPr>
          <a:lstStyle/>
          <a:p>
            <a:pPr marL="285750" indent="-285750">
              <a:lnSpc>
                <a:spcPct val="120000"/>
              </a:lnSpc>
              <a:buFont typeface="Wingdings" charset="2"/>
              <a:buChar char="Ø"/>
            </a:pPr>
            <a:r>
              <a:rPr lang="en-US" dirty="0" smtClean="0"/>
              <a:t>All Lenders are required to give consumers the new Loan Estimate for</a:t>
            </a:r>
          </a:p>
          <a:p>
            <a:pPr marL="285750" indent="-285750">
              <a:lnSpc>
                <a:spcPct val="120000"/>
              </a:lnSpc>
              <a:buFont typeface="Wingdings" charset="2"/>
              <a:buChar char="Ø"/>
            </a:pPr>
            <a:r>
              <a:rPr lang="en-US" dirty="0" smtClean="0"/>
              <a:t>Mortgage Applications submitted on or after October 3, 2015</a:t>
            </a:r>
          </a:p>
          <a:p>
            <a:pPr marL="285750" indent="-285750">
              <a:lnSpc>
                <a:spcPct val="120000"/>
              </a:lnSpc>
              <a:buFont typeface="Wingdings" charset="2"/>
              <a:buChar char="Ø"/>
            </a:pPr>
            <a:r>
              <a:rPr lang="en-US" dirty="0" smtClean="0"/>
              <a:t>Given to Borrowers three business days after loan application</a:t>
            </a:r>
          </a:p>
          <a:p>
            <a:pPr marL="285750" indent="-285750">
              <a:lnSpc>
                <a:spcPct val="120000"/>
              </a:lnSpc>
              <a:buFont typeface="Wingdings" charset="2"/>
              <a:buChar char="Ø"/>
            </a:pPr>
            <a:r>
              <a:rPr lang="en-US" dirty="0" smtClean="0"/>
              <a:t>It replaces the early Truth In Lending Statement and the Good Faith Estimate</a:t>
            </a:r>
          </a:p>
          <a:p>
            <a:pPr marL="285750" indent="-285750">
              <a:lnSpc>
                <a:spcPct val="120000"/>
              </a:lnSpc>
              <a:buFont typeface="Wingdings" charset="2"/>
              <a:buChar char="Ø"/>
            </a:pPr>
            <a:r>
              <a:rPr lang="en-US" dirty="0" smtClean="0"/>
              <a:t>Provide more information to the consumers about the different costs associated with the loan and promote comparison shopping of services</a:t>
            </a:r>
          </a:p>
          <a:p>
            <a:pPr>
              <a:lnSpc>
                <a:spcPct val="120000"/>
              </a:lnSpc>
            </a:pPr>
            <a:endParaRPr lang="en-US" dirty="0"/>
          </a:p>
        </p:txBody>
      </p:sp>
      <p:pic>
        <p:nvPicPr>
          <p:cNvPr id="6" name="Picture 5"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pic>
        <p:nvPicPr>
          <p:cNvPr id="7" name="Picture 6" descr="CTT header 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68647" cy="2696661"/>
          </a:xfrm>
          <a:prstGeom prst="rect">
            <a:avLst/>
          </a:prstGeom>
        </p:spPr>
      </p:pic>
    </p:spTree>
    <p:extLst>
      <p:ext uri="{BB962C8B-B14F-4D97-AF65-F5344CB8AC3E}">
        <p14:creationId xmlns:p14="http://schemas.microsoft.com/office/powerpoint/2010/main" val="32802101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39567" y="2219757"/>
            <a:ext cx="3970758" cy="584776"/>
          </a:xfrm>
          <a:prstGeom prst="rect">
            <a:avLst/>
          </a:prstGeom>
          <a:noFill/>
        </p:spPr>
        <p:txBody>
          <a:bodyPr wrap="none" rtlCol="0">
            <a:spAutoFit/>
          </a:bodyPr>
          <a:lstStyle/>
          <a:p>
            <a:r>
              <a:rPr lang="en-US" sz="3200" b="1" dirty="0" smtClean="0">
                <a:latin typeface="Calibri"/>
                <a:cs typeface="Calibri"/>
              </a:rPr>
              <a:t>The Closing Disclosure</a:t>
            </a:r>
            <a:endParaRPr lang="en-US" b="1" dirty="0">
              <a:latin typeface="Calibri"/>
              <a:cs typeface="Calibri"/>
            </a:endParaRPr>
          </a:p>
        </p:txBody>
      </p:sp>
      <p:sp>
        <p:nvSpPr>
          <p:cNvPr id="4" name="Rectangle 3"/>
          <p:cNvSpPr/>
          <p:nvPr/>
        </p:nvSpPr>
        <p:spPr>
          <a:xfrm>
            <a:off x="939566" y="2804533"/>
            <a:ext cx="7541702" cy="2409891"/>
          </a:xfrm>
          <a:prstGeom prst="rect">
            <a:avLst/>
          </a:prstGeom>
        </p:spPr>
        <p:txBody>
          <a:bodyPr wrap="square">
            <a:spAutoFit/>
          </a:bodyPr>
          <a:lstStyle/>
          <a:p>
            <a:pPr marL="285750" indent="-285750">
              <a:lnSpc>
                <a:spcPct val="120000"/>
              </a:lnSpc>
              <a:buFont typeface="Wingdings" charset="2"/>
              <a:buChar char="Ø"/>
            </a:pPr>
            <a:r>
              <a:rPr lang="en-US" dirty="0" smtClean="0"/>
              <a:t>All Lenders are required to give consumers the new Five Page Closing Disclosure for Mortgage Applications submitted on or after October 3, 2015</a:t>
            </a:r>
          </a:p>
          <a:p>
            <a:pPr marL="285750" indent="-285750">
              <a:lnSpc>
                <a:spcPct val="120000"/>
              </a:lnSpc>
              <a:buFont typeface="Wingdings" charset="2"/>
              <a:buChar char="Ø"/>
            </a:pPr>
            <a:r>
              <a:rPr lang="en-US" dirty="0" smtClean="0"/>
              <a:t>Received by Consumers three business days prior to Consummation</a:t>
            </a:r>
          </a:p>
          <a:p>
            <a:pPr marL="285750" indent="-285750">
              <a:lnSpc>
                <a:spcPct val="120000"/>
              </a:lnSpc>
              <a:buFont typeface="Wingdings" charset="2"/>
              <a:buChar char="Ø"/>
            </a:pPr>
            <a:r>
              <a:rPr lang="en-US" dirty="0" smtClean="0"/>
              <a:t>It replaces the final Truth In Lending Disclosure and the HUD-1 Settlement Statement</a:t>
            </a:r>
          </a:p>
          <a:p>
            <a:pPr marL="285750" indent="-285750">
              <a:lnSpc>
                <a:spcPct val="120000"/>
              </a:lnSpc>
              <a:buFont typeface="Wingdings" charset="2"/>
              <a:buChar char="Ø"/>
            </a:pPr>
            <a:r>
              <a:rPr lang="en-US" dirty="0" smtClean="0"/>
              <a:t>Disclose many terms and provisions of the loan, but also the financial transaction of the closing of the sale.</a:t>
            </a:r>
            <a:endParaRPr lang="en-US" dirty="0"/>
          </a:p>
        </p:txBody>
      </p:sp>
      <p:pic>
        <p:nvPicPr>
          <p:cNvPr id="6" name="Picture 5"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pic>
        <p:nvPicPr>
          <p:cNvPr id="7" name="Picture 6" descr="CTT header 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68647" cy="2696661"/>
          </a:xfrm>
          <a:prstGeom prst="rect">
            <a:avLst/>
          </a:prstGeom>
        </p:spPr>
      </p:pic>
    </p:spTree>
    <p:extLst>
      <p:ext uri="{BB962C8B-B14F-4D97-AF65-F5344CB8AC3E}">
        <p14:creationId xmlns:p14="http://schemas.microsoft.com/office/powerpoint/2010/main" val="3815983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39567" y="2219757"/>
            <a:ext cx="7361936" cy="584776"/>
          </a:xfrm>
          <a:prstGeom prst="rect">
            <a:avLst/>
          </a:prstGeom>
          <a:noFill/>
        </p:spPr>
        <p:txBody>
          <a:bodyPr wrap="none" rtlCol="0">
            <a:spAutoFit/>
          </a:bodyPr>
          <a:lstStyle/>
          <a:p>
            <a:r>
              <a:rPr lang="en-US" sz="3200" b="1" dirty="0" smtClean="0">
                <a:latin typeface="Calibri"/>
                <a:cs typeface="Calibri"/>
              </a:rPr>
              <a:t>The Closing Disclosure                              </a:t>
            </a:r>
            <a:r>
              <a:rPr lang="en-US" b="1" dirty="0" smtClean="0">
                <a:latin typeface="Calibri"/>
                <a:cs typeface="Calibri"/>
              </a:rPr>
              <a:t>cont’d</a:t>
            </a:r>
            <a:endParaRPr lang="en-US" b="1" dirty="0">
              <a:latin typeface="Calibri"/>
              <a:cs typeface="Calibri"/>
            </a:endParaRPr>
          </a:p>
        </p:txBody>
      </p:sp>
      <p:sp>
        <p:nvSpPr>
          <p:cNvPr id="4" name="Rectangle 3"/>
          <p:cNvSpPr/>
          <p:nvPr/>
        </p:nvSpPr>
        <p:spPr>
          <a:xfrm>
            <a:off x="939567" y="2804533"/>
            <a:ext cx="7082888" cy="3240888"/>
          </a:xfrm>
          <a:prstGeom prst="rect">
            <a:avLst/>
          </a:prstGeom>
        </p:spPr>
        <p:txBody>
          <a:bodyPr wrap="square">
            <a:spAutoFit/>
          </a:bodyPr>
          <a:lstStyle/>
          <a:p>
            <a:r>
              <a:rPr lang="en-US" dirty="0" smtClean="0"/>
              <a:t>The line numbering on the HUD-1 familiar to most of us is gone. Instead, the fees and charges are placed on the Closing Disclosure in one of seven areas: </a:t>
            </a:r>
          </a:p>
          <a:p>
            <a:pPr marL="3086100" lvl="6" indent="-342900">
              <a:lnSpc>
                <a:spcPct val="120000"/>
              </a:lnSpc>
              <a:buFont typeface="Wingdings" charset="2"/>
              <a:buChar char="ü"/>
            </a:pPr>
            <a:r>
              <a:rPr lang="en-US" dirty="0" smtClean="0"/>
              <a:t>Origination Charges</a:t>
            </a:r>
          </a:p>
          <a:p>
            <a:pPr marL="3086100" lvl="6" indent="-342900">
              <a:lnSpc>
                <a:spcPct val="120000"/>
              </a:lnSpc>
              <a:buFont typeface="Wingdings" charset="2"/>
              <a:buChar char="ü"/>
            </a:pPr>
            <a:r>
              <a:rPr lang="en-US" dirty="0" smtClean="0"/>
              <a:t>Services Borrower Did Not Shop For</a:t>
            </a:r>
          </a:p>
          <a:p>
            <a:pPr marL="3086100" lvl="6" indent="-342900">
              <a:lnSpc>
                <a:spcPct val="120000"/>
              </a:lnSpc>
              <a:buFont typeface="Wingdings" charset="2"/>
              <a:buChar char="ü"/>
            </a:pPr>
            <a:r>
              <a:rPr lang="en-US" dirty="0" smtClean="0"/>
              <a:t>Services Borrower Did Shop For</a:t>
            </a:r>
          </a:p>
          <a:p>
            <a:pPr marL="3086100" lvl="6" indent="-342900">
              <a:lnSpc>
                <a:spcPct val="120000"/>
              </a:lnSpc>
              <a:buFont typeface="Wingdings" charset="2"/>
              <a:buChar char="ü"/>
            </a:pPr>
            <a:r>
              <a:rPr lang="en-US" dirty="0" smtClean="0"/>
              <a:t>Taxes and Other Government Fees</a:t>
            </a:r>
          </a:p>
          <a:p>
            <a:pPr marL="3086100" lvl="6" indent="-342900">
              <a:lnSpc>
                <a:spcPct val="120000"/>
              </a:lnSpc>
              <a:buFont typeface="Wingdings" charset="2"/>
              <a:buChar char="ü"/>
            </a:pPr>
            <a:r>
              <a:rPr lang="en-US" dirty="0" smtClean="0"/>
              <a:t>Pre-</a:t>
            </a:r>
            <a:r>
              <a:rPr lang="en-US" dirty="0" err="1" smtClean="0"/>
              <a:t>paids</a:t>
            </a:r>
            <a:endParaRPr lang="en-US" dirty="0" smtClean="0"/>
          </a:p>
          <a:p>
            <a:pPr marL="3086100" lvl="6" indent="-342900">
              <a:lnSpc>
                <a:spcPct val="120000"/>
              </a:lnSpc>
              <a:buFont typeface="Wingdings" charset="2"/>
              <a:buChar char="ü"/>
            </a:pPr>
            <a:r>
              <a:rPr lang="en-US" dirty="0" smtClean="0"/>
              <a:t>Initial Escrow Payment at Closing</a:t>
            </a:r>
          </a:p>
          <a:p>
            <a:pPr marL="3086100" lvl="6" indent="-342900">
              <a:lnSpc>
                <a:spcPct val="120000"/>
              </a:lnSpc>
              <a:buFont typeface="Wingdings" charset="2"/>
              <a:buChar char="ü"/>
            </a:pPr>
            <a:r>
              <a:rPr lang="en-US" dirty="0" smtClean="0"/>
              <a:t>Other</a:t>
            </a:r>
            <a:endParaRPr lang="en-US" dirty="0"/>
          </a:p>
        </p:txBody>
      </p:sp>
      <p:pic>
        <p:nvPicPr>
          <p:cNvPr id="6" name="Picture 5"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pic>
        <p:nvPicPr>
          <p:cNvPr id="7" name="Picture 6" descr="CTT header 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68647" cy="2696661"/>
          </a:xfrm>
          <a:prstGeom prst="rect">
            <a:avLst/>
          </a:prstGeom>
        </p:spPr>
      </p:pic>
    </p:spTree>
    <p:extLst>
      <p:ext uri="{BB962C8B-B14F-4D97-AF65-F5344CB8AC3E}">
        <p14:creationId xmlns:p14="http://schemas.microsoft.com/office/powerpoint/2010/main" val="2668796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39567" y="2219757"/>
            <a:ext cx="7361936" cy="584776"/>
          </a:xfrm>
          <a:prstGeom prst="rect">
            <a:avLst/>
          </a:prstGeom>
          <a:noFill/>
        </p:spPr>
        <p:txBody>
          <a:bodyPr wrap="none" rtlCol="0">
            <a:spAutoFit/>
          </a:bodyPr>
          <a:lstStyle/>
          <a:p>
            <a:r>
              <a:rPr lang="en-US" sz="3200" b="1" dirty="0" smtClean="0">
                <a:latin typeface="Calibri"/>
                <a:cs typeface="Calibri"/>
              </a:rPr>
              <a:t>The Closing Disclosure                              </a:t>
            </a:r>
            <a:r>
              <a:rPr lang="en-US" b="1" dirty="0" smtClean="0">
                <a:latin typeface="Calibri"/>
                <a:cs typeface="Calibri"/>
              </a:rPr>
              <a:t>cont’d</a:t>
            </a:r>
            <a:endParaRPr lang="en-US" b="1" dirty="0">
              <a:latin typeface="Calibri"/>
              <a:cs typeface="Calibri"/>
            </a:endParaRPr>
          </a:p>
        </p:txBody>
      </p:sp>
      <p:sp>
        <p:nvSpPr>
          <p:cNvPr id="4" name="Rectangle 3"/>
          <p:cNvSpPr/>
          <p:nvPr/>
        </p:nvSpPr>
        <p:spPr>
          <a:xfrm>
            <a:off x="960733" y="2836282"/>
            <a:ext cx="7082888" cy="3077765"/>
          </a:xfrm>
          <a:prstGeom prst="rect">
            <a:avLst/>
          </a:prstGeom>
        </p:spPr>
        <p:txBody>
          <a:bodyPr wrap="square">
            <a:spAutoFit/>
          </a:bodyPr>
          <a:lstStyle/>
          <a:p>
            <a:r>
              <a:rPr lang="en-US" sz="1600" dirty="0" smtClean="0"/>
              <a:t>Your client will </a:t>
            </a:r>
            <a:r>
              <a:rPr lang="en-US" sz="1600" dirty="0"/>
              <a:t>l</a:t>
            </a:r>
            <a:r>
              <a:rPr lang="en-US" sz="1600" dirty="0" smtClean="0"/>
              <a:t>ikely </a:t>
            </a:r>
            <a:r>
              <a:rPr lang="en-US" sz="1600" dirty="0"/>
              <a:t>r</a:t>
            </a:r>
            <a:r>
              <a:rPr lang="en-US" sz="1600" dirty="0" smtClean="0"/>
              <a:t>eceive </a:t>
            </a:r>
            <a:r>
              <a:rPr lang="en-US" sz="1600" dirty="0"/>
              <a:t>m</a:t>
            </a:r>
            <a:r>
              <a:rPr lang="en-US" sz="1600" dirty="0" smtClean="0"/>
              <a:t>ore </a:t>
            </a:r>
            <a:r>
              <a:rPr lang="en-US" sz="1600" dirty="0"/>
              <a:t>t</a:t>
            </a:r>
            <a:r>
              <a:rPr lang="en-US" sz="1600" dirty="0" smtClean="0"/>
              <a:t>han one Closing Disclosure since the buyer/borrower will receive a Closing Disclosure several days before the closing (and likely a few days before a walk-through on the property), buyers/borrowers will likely receive a new, adjusted Closing Disclosure at the closing showing any changes that occurred between the initial disclosure and the closing, including adjustments due to timing of the closing, walk-through adjustments and other matters.</a:t>
            </a:r>
          </a:p>
          <a:p>
            <a:endParaRPr lang="en-US" sz="1600" dirty="0" smtClean="0"/>
          </a:p>
          <a:p>
            <a:r>
              <a:rPr lang="en-US" sz="1600" dirty="0" smtClean="0"/>
              <a:t>But changes may not end there and CFPB mandates that changes in financial disclosure numbers (i.e. changes in a recording fee) in any amount must be re-disclosed, even post-closing. </a:t>
            </a:r>
          </a:p>
          <a:p>
            <a:endParaRPr lang="en-US" dirty="0"/>
          </a:p>
        </p:txBody>
      </p:sp>
      <p:pic>
        <p:nvPicPr>
          <p:cNvPr id="6" name="Picture 5"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pic>
        <p:nvPicPr>
          <p:cNvPr id="7" name="Picture 6" descr="CTT header 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68647" cy="2696661"/>
          </a:xfrm>
          <a:prstGeom prst="rect">
            <a:avLst/>
          </a:prstGeom>
        </p:spPr>
      </p:pic>
    </p:spTree>
    <p:extLst>
      <p:ext uri="{BB962C8B-B14F-4D97-AF65-F5344CB8AC3E}">
        <p14:creationId xmlns:p14="http://schemas.microsoft.com/office/powerpoint/2010/main" val="39468043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39566" y="2219757"/>
            <a:ext cx="7029683" cy="796115"/>
          </a:xfrm>
          <a:prstGeom prst="rect">
            <a:avLst/>
          </a:prstGeom>
          <a:noFill/>
        </p:spPr>
        <p:txBody>
          <a:bodyPr wrap="square" rtlCol="0">
            <a:spAutoFit/>
          </a:bodyPr>
          <a:lstStyle/>
          <a:p>
            <a:pPr>
              <a:lnSpc>
                <a:spcPct val="80000"/>
              </a:lnSpc>
            </a:pPr>
            <a:r>
              <a:rPr lang="en-US" sz="2800" b="1" dirty="0" smtClean="0"/>
              <a:t>Title Fees May Need To Be Adjusted At</a:t>
            </a:r>
            <a:br>
              <a:rPr lang="en-US" sz="2800" b="1" dirty="0" smtClean="0"/>
            </a:br>
            <a:r>
              <a:rPr lang="en-US" sz="2800" b="1" dirty="0" smtClean="0"/>
              <a:t>Closing And Explained</a:t>
            </a:r>
            <a:endParaRPr lang="en-US" sz="2800" b="1" dirty="0"/>
          </a:p>
        </p:txBody>
      </p:sp>
      <p:sp>
        <p:nvSpPr>
          <p:cNvPr id="4" name="Rectangle 3"/>
          <p:cNvSpPr/>
          <p:nvPr/>
        </p:nvSpPr>
        <p:spPr>
          <a:xfrm>
            <a:off x="960733" y="3015872"/>
            <a:ext cx="7082888" cy="3693320"/>
          </a:xfrm>
          <a:prstGeom prst="rect">
            <a:avLst/>
          </a:prstGeom>
        </p:spPr>
        <p:txBody>
          <a:bodyPr wrap="square">
            <a:spAutoFit/>
          </a:bodyPr>
          <a:lstStyle/>
          <a:p>
            <a:r>
              <a:rPr lang="en-US" dirty="0" smtClean="0"/>
              <a:t>Both the new Loan Estimate and Closing Disclosure forms require any listing of a settlement service involving title insurance or closing activities to be preceded by the phrase “Title – “. In doing so, a borrower can clearly see all such charges in the same area. However, that is where the clarity ends.</a:t>
            </a:r>
          </a:p>
          <a:p>
            <a:endParaRPr lang="en-US" dirty="0" smtClean="0"/>
          </a:p>
          <a:p>
            <a:pPr marL="3543300" lvl="7" indent="-342900">
              <a:lnSpc>
                <a:spcPct val="120000"/>
              </a:lnSpc>
              <a:buFont typeface="Wingdings" charset="2"/>
              <a:buChar char="ü"/>
            </a:pPr>
            <a:r>
              <a:rPr lang="en-US" dirty="0" smtClean="0"/>
              <a:t>Simultaneously-Issued Rate</a:t>
            </a:r>
          </a:p>
          <a:p>
            <a:pPr marL="3543300" lvl="7" indent="-342900">
              <a:lnSpc>
                <a:spcPct val="120000"/>
              </a:lnSpc>
              <a:buFont typeface="Wingdings" charset="2"/>
              <a:buChar char="ü"/>
            </a:pPr>
            <a:r>
              <a:rPr lang="en-US" dirty="0" smtClean="0"/>
              <a:t>Full, not discounted, loan policy premium </a:t>
            </a:r>
          </a:p>
          <a:p>
            <a:pPr marL="3543300" lvl="7" indent="-342900">
              <a:lnSpc>
                <a:spcPct val="120000"/>
              </a:lnSpc>
              <a:buFont typeface="Wingdings" charset="2"/>
              <a:buChar char="ü"/>
            </a:pPr>
            <a:r>
              <a:rPr lang="en-US" dirty="0" smtClean="0"/>
              <a:t>Owner’s Policy </a:t>
            </a:r>
          </a:p>
          <a:p>
            <a:pPr marL="3543300" lvl="7" indent="-342900">
              <a:lnSpc>
                <a:spcPct val="120000"/>
              </a:lnSpc>
              <a:buFont typeface="Wingdings" charset="2"/>
              <a:buChar char="ü"/>
            </a:pPr>
            <a:r>
              <a:rPr lang="en-US" dirty="0" smtClean="0"/>
              <a:t>Lender’s Policy </a:t>
            </a:r>
          </a:p>
          <a:p>
            <a:endParaRPr lang="en-US" dirty="0"/>
          </a:p>
        </p:txBody>
      </p:sp>
      <p:pic>
        <p:nvPicPr>
          <p:cNvPr id="6" name="Picture 5"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pic>
        <p:nvPicPr>
          <p:cNvPr id="7" name="Picture 6" descr="CTT header 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68647" cy="2696661"/>
          </a:xfrm>
          <a:prstGeom prst="rect">
            <a:avLst/>
          </a:prstGeom>
        </p:spPr>
      </p:pic>
    </p:spTree>
    <p:extLst>
      <p:ext uri="{BB962C8B-B14F-4D97-AF65-F5344CB8AC3E}">
        <p14:creationId xmlns:p14="http://schemas.microsoft.com/office/powerpoint/2010/main" val="31485960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39567" y="2219757"/>
            <a:ext cx="7443063" cy="896656"/>
          </a:xfrm>
          <a:prstGeom prst="rect">
            <a:avLst/>
          </a:prstGeom>
          <a:noFill/>
        </p:spPr>
        <p:txBody>
          <a:bodyPr wrap="none" rtlCol="0">
            <a:spAutoFit/>
          </a:bodyPr>
          <a:lstStyle/>
          <a:p>
            <a:pPr>
              <a:lnSpc>
                <a:spcPct val="80000"/>
              </a:lnSpc>
            </a:pPr>
            <a:r>
              <a:rPr lang="en-US" sz="3200" b="1" dirty="0" smtClean="0"/>
              <a:t>Who will be responsible for preparation of </a:t>
            </a:r>
            <a:br>
              <a:rPr lang="en-US" sz="3200" b="1" dirty="0" smtClean="0"/>
            </a:br>
            <a:r>
              <a:rPr lang="en-US" sz="3200" b="1" dirty="0" smtClean="0"/>
              <a:t>the new closing disclosure?</a:t>
            </a:r>
            <a:endParaRPr lang="en-US" sz="3200" b="1" dirty="0"/>
          </a:p>
        </p:txBody>
      </p:sp>
      <p:sp>
        <p:nvSpPr>
          <p:cNvPr id="4" name="Rectangle 3"/>
          <p:cNvSpPr/>
          <p:nvPr/>
        </p:nvSpPr>
        <p:spPr>
          <a:xfrm>
            <a:off x="939567" y="3217282"/>
            <a:ext cx="7082888" cy="2363724"/>
          </a:xfrm>
          <a:prstGeom prst="rect">
            <a:avLst/>
          </a:prstGeom>
        </p:spPr>
        <p:txBody>
          <a:bodyPr wrap="square">
            <a:spAutoFit/>
          </a:bodyPr>
          <a:lstStyle/>
          <a:p>
            <a:pPr marL="342900" indent="-342900">
              <a:lnSpc>
                <a:spcPct val="120000"/>
              </a:lnSpc>
              <a:buFont typeface="Wingdings" charset="2"/>
              <a:buChar char="Ø"/>
            </a:pPr>
            <a:r>
              <a:rPr lang="en-US" dirty="0" smtClean="0"/>
              <a:t>The new CFPB rule provides that the lender is ultimately responsible for preparation of the Closing Disclosure. </a:t>
            </a:r>
          </a:p>
          <a:p>
            <a:pPr marL="342900" indent="-342900">
              <a:lnSpc>
                <a:spcPct val="120000"/>
              </a:lnSpc>
              <a:buFont typeface="Wingdings" charset="2"/>
              <a:buChar char="Ø"/>
            </a:pPr>
            <a:r>
              <a:rPr lang="en-US" dirty="0" smtClean="0"/>
              <a:t>The rule also allows the lender to delegate some or all of the preparation to the settlement agent. </a:t>
            </a:r>
          </a:p>
          <a:p>
            <a:pPr marL="342900" indent="-342900">
              <a:lnSpc>
                <a:spcPct val="120000"/>
              </a:lnSpc>
              <a:buFont typeface="Wingdings" charset="2"/>
              <a:buChar char="Ø"/>
            </a:pPr>
            <a:r>
              <a:rPr lang="en-US" dirty="0" smtClean="0"/>
              <a:t>Determining which system will create the final form is important in establishing workflows for the transfer of information. </a:t>
            </a:r>
          </a:p>
          <a:p>
            <a:endParaRPr lang="en-US" dirty="0"/>
          </a:p>
        </p:txBody>
      </p:sp>
      <p:pic>
        <p:nvPicPr>
          <p:cNvPr id="6" name="Picture 5"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pic>
        <p:nvPicPr>
          <p:cNvPr id="7" name="Picture 6" descr="CTT header 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68647" cy="2696661"/>
          </a:xfrm>
          <a:prstGeom prst="rect">
            <a:avLst/>
          </a:prstGeom>
        </p:spPr>
      </p:pic>
    </p:spTree>
    <p:extLst>
      <p:ext uri="{BB962C8B-B14F-4D97-AF65-F5344CB8AC3E}">
        <p14:creationId xmlns:p14="http://schemas.microsoft.com/office/powerpoint/2010/main" val="38304878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39567" y="2219757"/>
            <a:ext cx="7443063" cy="896656"/>
          </a:xfrm>
          <a:prstGeom prst="rect">
            <a:avLst/>
          </a:prstGeom>
          <a:noFill/>
        </p:spPr>
        <p:txBody>
          <a:bodyPr wrap="none" rtlCol="0">
            <a:spAutoFit/>
          </a:bodyPr>
          <a:lstStyle/>
          <a:p>
            <a:pPr>
              <a:lnSpc>
                <a:spcPct val="80000"/>
              </a:lnSpc>
            </a:pPr>
            <a:r>
              <a:rPr lang="en-US" sz="3200" b="1" dirty="0" smtClean="0"/>
              <a:t>Who will be responsible for the delivery of </a:t>
            </a:r>
            <a:br>
              <a:rPr lang="en-US" sz="3200" b="1" dirty="0" smtClean="0"/>
            </a:br>
            <a:r>
              <a:rPr lang="en-US" sz="3200" b="1" dirty="0" smtClean="0"/>
              <a:t>the new closing disclosure?</a:t>
            </a:r>
            <a:endParaRPr lang="en-US" sz="3200" b="1" dirty="0"/>
          </a:p>
        </p:txBody>
      </p:sp>
      <p:sp>
        <p:nvSpPr>
          <p:cNvPr id="4" name="Rectangle 3"/>
          <p:cNvSpPr/>
          <p:nvPr/>
        </p:nvSpPr>
        <p:spPr>
          <a:xfrm>
            <a:off x="939567" y="3217282"/>
            <a:ext cx="7082888" cy="2529924"/>
          </a:xfrm>
          <a:prstGeom prst="rect">
            <a:avLst/>
          </a:prstGeom>
        </p:spPr>
        <p:txBody>
          <a:bodyPr wrap="square">
            <a:spAutoFit/>
          </a:bodyPr>
          <a:lstStyle/>
          <a:p>
            <a:pPr marL="342900" indent="-342900">
              <a:lnSpc>
                <a:spcPct val="130000"/>
              </a:lnSpc>
              <a:buFont typeface="Wingdings" charset="2"/>
              <a:buChar char="Ø"/>
            </a:pPr>
            <a:r>
              <a:rPr lang="en-US" dirty="0" smtClean="0"/>
              <a:t>Borrower must receive a copy of the CD three days prior to “consummation” (most often the date of signing loan documents). </a:t>
            </a:r>
          </a:p>
          <a:p>
            <a:pPr marL="342900" indent="-342900">
              <a:lnSpc>
                <a:spcPct val="130000"/>
              </a:lnSpc>
              <a:buFont typeface="Wingdings" charset="2"/>
              <a:buChar char="Ø"/>
            </a:pPr>
            <a:r>
              <a:rPr lang="en-US" dirty="0" smtClean="0"/>
              <a:t>The Rule allows for a settlement agent, at the lender’s discretion, to deliver the CD to the borrower. </a:t>
            </a:r>
          </a:p>
          <a:p>
            <a:pPr marL="342900" indent="-342900">
              <a:lnSpc>
                <a:spcPct val="130000"/>
              </a:lnSpc>
              <a:buFont typeface="Wingdings" charset="2"/>
              <a:buChar char="Ø"/>
            </a:pPr>
            <a:r>
              <a:rPr lang="en-US" dirty="0" smtClean="0"/>
              <a:t>Some lenders, as a result of compliance concerns, may opt to deliver the CD themselves. </a:t>
            </a:r>
          </a:p>
          <a:p>
            <a:endParaRPr lang="en-US" dirty="0"/>
          </a:p>
        </p:txBody>
      </p:sp>
      <p:pic>
        <p:nvPicPr>
          <p:cNvPr id="6" name="Picture 5"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pic>
        <p:nvPicPr>
          <p:cNvPr id="7" name="Picture 6" descr="CTT header 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68647" cy="2696661"/>
          </a:xfrm>
          <a:prstGeom prst="rect">
            <a:avLst/>
          </a:prstGeom>
        </p:spPr>
      </p:pic>
    </p:spTree>
    <p:extLst>
      <p:ext uri="{BB962C8B-B14F-4D97-AF65-F5344CB8AC3E}">
        <p14:creationId xmlns:p14="http://schemas.microsoft.com/office/powerpoint/2010/main" val="13982372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39567" y="2219757"/>
            <a:ext cx="7798930" cy="896656"/>
          </a:xfrm>
          <a:prstGeom prst="rect">
            <a:avLst/>
          </a:prstGeom>
          <a:noFill/>
        </p:spPr>
        <p:txBody>
          <a:bodyPr wrap="none" rtlCol="0">
            <a:spAutoFit/>
          </a:bodyPr>
          <a:lstStyle/>
          <a:p>
            <a:pPr>
              <a:lnSpc>
                <a:spcPct val="80000"/>
              </a:lnSpc>
            </a:pPr>
            <a:r>
              <a:rPr lang="en-US" sz="3200" b="1" dirty="0" smtClean="0"/>
              <a:t>Who will make any necessary changes to the </a:t>
            </a:r>
            <a:br>
              <a:rPr lang="en-US" sz="3200" b="1" dirty="0" smtClean="0"/>
            </a:br>
            <a:r>
              <a:rPr lang="en-US" sz="3200" b="1" dirty="0" smtClean="0"/>
              <a:t>Closing Disclosure?</a:t>
            </a:r>
            <a:r>
              <a:rPr lang="en-US" sz="3200" b="1" dirty="0">
                <a:solidFill>
                  <a:srgbClr val="77933C"/>
                </a:solidFill>
              </a:rPr>
              <a:t> </a:t>
            </a:r>
          </a:p>
        </p:txBody>
      </p:sp>
      <p:sp>
        <p:nvSpPr>
          <p:cNvPr id="4" name="Rectangle 3"/>
          <p:cNvSpPr/>
          <p:nvPr/>
        </p:nvSpPr>
        <p:spPr>
          <a:xfrm>
            <a:off x="939567" y="3174952"/>
            <a:ext cx="7082888" cy="2529924"/>
          </a:xfrm>
          <a:prstGeom prst="rect">
            <a:avLst/>
          </a:prstGeom>
        </p:spPr>
        <p:txBody>
          <a:bodyPr wrap="square">
            <a:spAutoFit/>
          </a:bodyPr>
          <a:lstStyle/>
          <a:p>
            <a:pPr marL="342900" indent="-342900">
              <a:lnSpc>
                <a:spcPct val="130000"/>
              </a:lnSpc>
              <a:buFont typeface="Wingdings" charset="2"/>
              <a:buChar char="Ø"/>
            </a:pPr>
            <a:r>
              <a:rPr lang="en-US" dirty="0" smtClean="0"/>
              <a:t>Changes to numbers contained on the initial CD may occur prior to closing, necessitating adjustments, re-printing and delivery of the corrected CD at signing. </a:t>
            </a:r>
          </a:p>
          <a:p>
            <a:pPr marL="342900" indent="-342900">
              <a:lnSpc>
                <a:spcPct val="130000"/>
              </a:lnSpc>
              <a:buFont typeface="Wingdings" charset="2"/>
              <a:buChar char="Ø"/>
            </a:pPr>
            <a:r>
              <a:rPr lang="en-US" dirty="0" smtClean="0"/>
              <a:t>It is important to consider and decide if the party that prepared the initial CD will also make the changes for an amended CD. </a:t>
            </a:r>
          </a:p>
          <a:p>
            <a:pPr marL="342900" indent="-342900">
              <a:lnSpc>
                <a:spcPct val="130000"/>
              </a:lnSpc>
              <a:buFont typeface="Wingdings" charset="2"/>
              <a:buChar char="Ø"/>
            </a:pPr>
            <a:r>
              <a:rPr lang="en-US" dirty="0" smtClean="0"/>
              <a:t>Can settlement agents make some changes to a lender-prepared CD?</a:t>
            </a:r>
          </a:p>
          <a:p>
            <a:endParaRPr lang="en-US" dirty="0"/>
          </a:p>
        </p:txBody>
      </p:sp>
      <p:pic>
        <p:nvPicPr>
          <p:cNvPr id="6" name="Picture 5"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pic>
        <p:nvPicPr>
          <p:cNvPr id="7" name="Picture 6" descr="CTT header 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68647" cy="2696661"/>
          </a:xfrm>
          <a:prstGeom prst="rect">
            <a:avLst/>
          </a:prstGeom>
        </p:spPr>
      </p:pic>
    </p:spTree>
    <p:extLst>
      <p:ext uri="{BB962C8B-B14F-4D97-AF65-F5344CB8AC3E}">
        <p14:creationId xmlns:p14="http://schemas.microsoft.com/office/powerpoint/2010/main" val="36665288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39566" y="2219757"/>
            <a:ext cx="7029683" cy="502702"/>
          </a:xfrm>
          <a:prstGeom prst="rect">
            <a:avLst/>
          </a:prstGeom>
          <a:noFill/>
        </p:spPr>
        <p:txBody>
          <a:bodyPr wrap="square" rtlCol="0">
            <a:spAutoFit/>
          </a:bodyPr>
          <a:lstStyle/>
          <a:p>
            <a:pPr>
              <a:lnSpc>
                <a:spcPct val="80000"/>
              </a:lnSpc>
            </a:pPr>
            <a:r>
              <a:rPr lang="en-US" sz="3200" b="1" dirty="0" smtClean="0"/>
              <a:t>Closing Disclosure Delivery Time Table </a:t>
            </a:r>
            <a:endParaRPr lang="en-US" sz="3200" b="1" dirty="0"/>
          </a:p>
        </p:txBody>
      </p:sp>
      <p:pic>
        <p:nvPicPr>
          <p:cNvPr id="6" name="Picture 5" descr="Closing Disclosure Timing Example_N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59" y="3090334"/>
            <a:ext cx="8852566" cy="3460750"/>
          </a:xfrm>
          <a:prstGeom prst="rect">
            <a:avLst/>
          </a:prstGeom>
        </p:spPr>
      </p:pic>
      <p:pic>
        <p:nvPicPr>
          <p:cNvPr id="7" name="Picture 6" descr="KBYC Angle Graphic.png"/>
          <p:cNvPicPr>
            <a:picLocks noChangeAspect="1"/>
          </p:cNvPicPr>
          <p:nvPr/>
        </p:nvPicPr>
        <p:blipFill rotWithShape="1">
          <a:blip r:embed="rId3">
            <a:alphaModFix amt="26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pic>
        <p:nvPicPr>
          <p:cNvPr id="8" name="Picture 7" descr="CTT header 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68647" cy="2696661"/>
          </a:xfrm>
          <a:prstGeom prst="rect">
            <a:avLst/>
          </a:prstGeom>
        </p:spPr>
      </p:pic>
    </p:spTree>
    <p:extLst>
      <p:ext uri="{BB962C8B-B14F-4D97-AF65-F5344CB8AC3E}">
        <p14:creationId xmlns:p14="http://schemas.microsoft.com/office/powerpoint/2010/main" val="16438626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39567" y="2219757"/>
            <a:ext cx="6318757" cy="584776"/>
          </a:xfrm>
          <a:prstGeom prst="rect">
            <a:avLst/>
          </a:prstGeom>
          <a:noFill/>
        </p:spPr>
        <p:txBody>
          <a:bodyPr wrap="none" rtlCol="0">
            <a:spAutoFit/>
          </a:bodyPr>
          <a:lstStyle/>
          <a:p>
            <a:r>
              <a:rPr lang="en-US" sz="3200" b="1" dirty="0" smtClean="0"/>
              <a:t>What is Closing vs. Consummation?</a:t>
            </a:r>
            <a:r>
              <a:rPr lang="en-US" sz="3200" b="1" dirty="0" smtClean="0">
                <a:solidFill>
                  <a:schemeClr val="accent3">
                    <a:lumMod val="75000"/>
                  </a:schemeClr>
                </a:solidFill>
              </a:rPr>
              <a:t> </a:t>
            </a:r>
            <a:endParaRPr lang="en-US" sz="3200" b="1" dirty="0">
              <a:solidFill>
                <a:schemeClr val="accent3">
                  <a:lumMod val="75000"/>
                </a:schemeClr>
              </a:solidFill>
            </a:endParaRPr>
          </a:p>
        </p:txBody>
      </p:sp>
      <p:sp>
        <p:nvSpPr>
          <p:cNvPr id="3" name="Rectangle 2"/>
          <p:cNvSpPr/>
          <p:nvPr/>
        </p:nvSpPr>
        <p:spPr>
          <a:xfrm>
            <a:off x="980867" y="2920996"/>
            <a:ext cx="7206788" cy="2308324"/>
          </a:xfrm>
          <a:prstGeom prst="rect">
            <a:avLst/>
          </a:prstGeom>
        </p:spPr>
        <p:txBody>
          <a:bodyPr wrap="square">
            <a:spAutoFit/>
          </a:bodyPr>
          <a:lstStyle/>
          <a:p>
            <a:r>
              <a:rPr lang="en-US" dirty="0" smtClean="0"/>
              <a:t>The rules introduce a new term into real estate transactions.  The term is </a:t>
            </a:r>
            <a:r>
              <a:rPr lang="en-US" i="1" dirty="0" smtClean="0"/>
              <a:t>consummation</a:t>
            </a:r>
            <a:r>
              <a:rPr lang="en-US" dirty="0" smtClean="0"/>
              <a:t> and is defined in the rule as the day the borrower becomes legally obligated under the loan. This will generally be the date of signing. </a:t>
            </a:r>
          </a:p>
          <a:p>
            <a:endParaRPr lang="en-US" dirty="0" smtClean="0"/>
          </a:p>
          <a:p>
            <a:r>
              <a:rPr lang="en-US" dirty="0" smtClean="0"/>
              <a:t>Consummation may be different than the closing date as defined in the purchase agreement where the buyer becomes contractually obligated to a seller on a real estate transaction.  In most cases these two dates are not the same and clearly have very different meanings.   </a:t>
            </a:r>
          </a:p>
        </p:txBody>
      </p:sp>
      <p:pic>
        <p:nvPicPr>
          <p:cNvPr id="6" name="Picture 5"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pic>
        <p:nvPicPr>
          <p:cNvPr id="7" name="Picture 6" descr="CTT header 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68647" cy="2696661"/>
          </a:xfrm>
          <a:prstGeom prst="rect">
            <a:avLst/>
          </a:prstGeom>
        </p:spPr>
      </p:pic>
    </p:spTree>
    <p:extLst>
      <p:ext uri="{BB962C8B-B14F-4D97-AF65-F5344CB8AC3E}">
        <p14:creationId xmlns:p14="http://schemas.microsoft.com/office/powerpoint/2010/main" val="27245044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39567" y="2219757"/>
            <a:ext cx="3277660" cy="584776"/>
          </a:xfrm>
          <a:prstGeom prst="rect">
            <a:avLst/>
          </a:prstGeom>
          <a:noFill/>
        </p:spPr>
        <p:txBody>
          <a:bodyPr wrap="none" rtlCol="0">
            <a:spAutoFit/>
          </a:bodyPr>
          <a:lstStyle/>
          <a:p>
            <a:r>
              <a:rPr lang="en-US" sz="3200" b="1" dirty="0" smtClean="0">
                <a:latin typeface="Calibri"/>
                <a:cs typeface="Calibri"/>
              </a:rPr>
              <a:t>What is the CFPB?</a:t>
            </a:r>
            <a:endParaRPr lang="en-US" sz="3200" b="1" dirty="0">
              <a:latin typeface="Calibri"/>
              <a:cs typeface="Calibri"/>
            </a:endParaRPr>
          </a:p>
        </p:txBody>
      </p:sp>
      <p:sp>
        <p:nvSpPr>
          <p:cNvPr id="15" name="TextBox 14"/>
          <p:cNvSpPr txBox="1"/>
          <p:nvPr/>
        </p:nvSpPr>
        <p:spPr>
          <a:xfrm>
            <a:off x="980867" y="2901188"/>
            <a:ext cx="7330688" cy="2585323"/>
          </a:xfrm>
          <a:prstGeom prst="rect">
            <a:avLst/>
          </a:prstGeom>
          <a:noFill/>
        </p:spPr>
        <p:txBody>
          <a:bodyPr wrap="square" rtlCol="0">
            <a:spAutoFit/>
          </a:bodyPr>
          <a:lstStyle/>
          <a:p>
            <a:pPr marL="285750" indent="-285750" algn="just">
              <a:buFont typeface="Wingdings" charset="2"/>
              <a:buChar char="Ø"/>
            </a:pPr>
            <a:r>
              <a:rPr lang="en-US" dirty="0" smtClean="0">
                <a:cs typeface="Microsoft Sans Serif"/>
              </a:rPr>
              <a:t>CFPB Stands for the </a:t>
            </a:r>
            <a:r>
              <a:rPr lang="en-US" b="1" dirty="0" smtClean="0">
                <a:cs typeface="Microsoft Sans Serif"/>
              </a:rPr>
              <a:t>CONSUMER FINANCIAL PROTECTION BUREAU</a:t>
            </a:r>
          </a:p>
          <a:p>
            <a:pPr algn="just"/>
            <a:endParaRPr lang="en-US" dirty="0" smtClean="0">
              <a:cs typeface="Microsoft Sans Serif"/>
            </a:endParaRPr>
          </a:p>
          <a:p>
            <a:pPr marL="285750" indent="-285750" algn="just">
              <a:buFont typeface="Wingdings" charset="2"/>
              <a:buChar char="Ø"/>
            </a:pPr>
            <a:r>
              <a:rPr lang="en-US" dirty="0" smtClean="0">
                <a:cs typeface="Microsoft Sans Serif"/>
              </a:rPr>
              <a:t>It is an Independent Bureau within the Federal Reserve System that was created by the Dodd Frank Wall Street Reform and Consumer Protection Act.</a:t>
            </a:r>
          </a:p>
          <a:p>
            <a:pPr marL="285750" indent="-285750" algn="just">
              <a:buFont typeface="Wingdings" charset="2"/>
              <a:buChar char="Ø"/>
            </a:pPr>
            <a:endParaRPr lang="en-US" dirty="0">
              <a:cs typeface="Microsoft Sans Serif"/>
            </a:endParaRPr>
          </a:p>
          <a:p>
            <a:pPr marL="285750" indent="-285750" algn="just">
              <a:buFont typeface="Wingdings" charset="2"/>
              <a:buChar char="Ø"/>
            </a:pPr>
            <a:r>
              <a:rPr lang="en-US" dirty="0" smtClean="0">
                <a:cs typeface="Microsoft Sans Serif"/>
              </a:rPr>
              <a:t>There are a number of Consumer Financial Laws that are now regulated by the CFPB such as the Truth-in-Lending Act (TILA) and the Real Estate Settlement and Procedure Act (RESPA).</a:t>
            </a:r>
          </a:p>
        </p:txBody>
      </p:sp>
      <p:pic>
        <p:nvPicPr>
          <p:cNvPr id="9" name="Picture 8"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pic>
        <p:nvPicPr>
          <p:cNvPr id="8" name="Picture 7" descr="CTIC KBYC.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5744143"/>
            <a:ext cx="2971800" cy="1028700"/>
          </a:xfrm>
          <a:prstGeom prst="rect">
            <a:avLst/>
          </a:prstGeom>
        </p:spPr>
      </p:pic>
      <p:pic>
        <p:nvPicPr>
          <p:cNvPr id="3" name="Picture 2" descr="CTT header 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68647" cy="2696661"/>
          </a:xfrm>
          <a:prstGeom prst="rect">
            <a:avLst/>
          </a:prstGeom>
        </p:spPr>
      </p:pic>
    </p:spTree>
    <p:extLst>
      <p:ext uri="{BB962C8B-B14F-4D97-AF65-F5344CB8AC3E}">
        <p14:creationId xmlns:p14="http://schemas.microsoft.com/office/powerpoint/2010/main" val="12636796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39567" y="2219757"/>
            <a:ext cx="6928700" cy="896656"/>
          </a:xfrm>
          <a:prstGeom prst="rect">
            <a:avLst/>
          </a:prstGeom>
          <a:noFill/>
        </p:spPr>
        <p:txBody>
          <a:bodyPr wrap="none" rtlCol="0">
            <a:spAutoFit/>
          </a:bodyPr>
          <a:lstStyle/>
          <a:p>
            <a:pPr>
              <a:lnSpc>
                <a:spcPct val="80000"/>
              </a:lnSpc>
            </a:pPr>
            <a:r>
              <a:rPr lang="en-US" sz="3200" b="1" dirty="0"/>
              <a:t>How will settlement agents and lenders </a:t>
            </a:r>
            <a:br>
              <a:rPr lang="en-US" sz="3200" b="1" dirty="0"/>
            </a:br>
            <a:r>
              <a:rPr lang="en-US" sz="3200" b="1" dirty="0" smtClean="0"/>
              <a:t>communicate </a:t>
            </a:r>
            <a:r>
              <a:rPr lang="en-US" sz="3200" b="1" dirty="0"/>
              <a:t>data?</a:t>
            </a:r>
            <a:r>
              <a:rPr lang="en-US" sz="3200" dirty="0">
                <a:solidFill>
                  <a:srgbClr val="000000"/>
                </a:solidFill>
              </a:rPr>
              <a:t> </a:t>
            </a:r>
          </a:p>
        </p:txBody>
      </p:sp>
      <p:sp>
        <p:nvSpPr>
          <p:cNvPr id="4" name="Rectangle 3"/>
          <p:cNvSpPr/>
          <p:nvPr/>
        </p:nvSpPr>
        <p:spPr>
          <a:xfrm>
            <a:off x="939567" y="3174952"/>
            <a:ext cx="7082888" cy="2529924"/>
          </a:xfrm>
          <a:prstGeom prst="rect">
            <a:avLst/>
          </a:prstGeom>
        </p:spPr>
        <p:txBody>
          <a:bodyPr wrap="square">
            <a:spAutoFit/>
          </a:bodyPr>
          <a:lstStyle/>
          <a:p>
            <a:pPr marL="342900" indent="-342900">
              <a:lnSpc>
                <a:spcPct val="130000"/>
              </a:lnSpc>
              <a:buFont typeface="Wingdings" charset="2"/>
              <a:buChar char="Ø"/>
            </a:pPr>
            <a:r>
              <a:rPr lang="en-US" dirty="0" smtClean="0"/>
              <a:t>Not all information on the CD is contained in a single system.</a:t>
            </a:r>
          </a:p>
          <a:p>
            <a:pPr marL="342900" indent="-342900">
              <a:lnSpc>
                <a:spcPct val="130000"/>
              </a:lnSpc>
              <a:buFont typeface="Wingdings" charset="2"/>
              <a:buChar char="Ø"/>
            </a:pPr>
            <a:r>
              <a:rPr lang="en-US" dirty="0" smtClean="0"/>
              <a:t>How will we exchange the information needed to complete the Closing Disclosure.</a:t>
            </a:r>
          </a:p>
          <a:p>
            <a:pPr marL="342900" indent="-342900">
              <a:lnSpc>
                <a:spcPct val="130000"/>
              </a:lnSpc>
              <a:buFont typeface="Wingdings" charset="2"/>
              <a:buChar char="Ø"/>
            </a:pPr>
            <a:r>
              <a:rPr lang="en-US" dirty="0" smtClean="0"/>
              <a:t>Some lenders have indicated this “collaboration” process will occur electronically.</a:t>
            </a:r>
          </a:p>
          <a:p>
            <a:pPr marL="342900" indent="-342900">
              <a:lnSpc>
                <a:spcPct val="130000"/>
              </a:lnSpc>
              <a:buFont typeface="Wingdings" charset="2"/>
              <a:buChar char="Ø"/>
            </a:pPr>
            <a:r>
              <a:rPr lang="en-US" dirty="0" smtClean="0"/>
              <a:t>Others may need to rely on a less automated approach. </a:t>
            </a:r>
          </a:p>
          <a:p>
            <a:endParaRPr lang="en-US" dirty="0"/>
          </a:p>
        </p:txBody>
      </p:sp>
      <p:pic>
        <p:nvPicPr>
          <p:cNvPr id="6" name="Picture 5"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pic>
        <p:nvPicPr>
          <p:cNvPr id="7" name="Picture 6" descr="CTT header 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68647" cy="2696661"/>
          </a:xfrm>
          <a:prstGeom prst="rect">
            <a:avLst/>
          </a:prstGeom>
        </p:spPr>
      </p:pic>
    </p:spTree>
    <p:extLst>
      <p:ext uri="{BB962C8B-B14F-4D97-AF65-F5344CB8AC3E}">
        <p14:creationId xmlns:p14="http://schemas.microsoft.com/office/powerpoint/2010/main" val="20755427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39567" y="2219757"/>
            <a:ext cx="7284165" cy="1290610"/>
          </a:xfrm>
          <a:prstGeom prst="rect">
            <a:avLst/>
          </a:prstGeom>
          <a:noFill/>
        </p:spPr>
        <p:txBody>
          <a:bodyPr wrap="none" rtlCol="0">
            <a:spAutoFit/>
          </a:bodyPr>
          <a:lstStyle/>
          <a:p>
            <a:pPr>
              <a:lnSpc>
                <a:spcPct val="80000"/>
              </a:lnSpc>
            </a:pPr>
            <a:r>
              <a:rPr lang="en-US" sz="3200" b="1" dirty="0" smtClean="0"/>
              <a:t>How will we communicate title and </a:t>
            </a:r>
            <a:br>
              <a:rPr lang="en-US" sz="3200" b="1" dirty="0" smtClean="0"/>
            </a:br>
            <a:r>
              <a:rPr lang="en-US" sz="3200" b="1" dirty="0" smtClean="0"/>
              <a:t>settlement fees for use in the new forms?</a:t>
            </a:r>
          </a:p>
          <a:p>
            <a:pPr>
              <a:lnSpc>
                <a:spcPct val="80000"/>
              </a:lnSpc>
            </a:pPr>
            <a:r>
              <a:rPr lang="en-US" sz="3200" b="1" dirty="0">
                <a:solidFill>
                  <a:srgbClr val="77933C"/>
                </a:solidFill>
              </a:rPr>
              <a:t> </a:t>
            </a:r>
          </a:p>
        </p:txBody>
      </p:sp>
      <p:sp>
        <p:nvSpPr>
          <p:cNvPr id="4" name="Rectangle 3"/>
          <p:cNvSpPr/>
          <p:nvPr/>
        </p:nvSpPr>
        <p:spPr>
          <a:xfrm>
            <a:off x="939567" y="3174952"/>
            <a:ext cx="7082888" cy="2585323"/>
          </a:xfrm>
          <a:prstGeom prst="rect">
            <a:avLst/>
          </a:prstGeom>
        </p:spPr>
        <p:txBody>
          <a:bodyPr wrap="square">
            <a:spAutoFit/>
          </a:bodyPr>
          <a:lstStyle/>
          <a:p>
            <a:pPr marL="342900" indent="-342900">
              <a:buFont typeface="Wingdings" charset="2"/>
              <a:buChar char="Ø"/>
            </a:pPr>
            <a:r>
              <a:rPr lang="en-US" dirty="0" smtClean="0"/>
              <a:t>Accurate estimates of title and settlement fees are needed for the preparation of both the Loan Estimate and the Closing Disclosure. </a:t>
            </a:r>
          </a:p>
          <a:p>
            <a:pPr marL="342900" indent="-342900">
              <a:buFont typeface="Wingdings" charset="2"/>
              <a:buChar char="Ø"/>
            </a:pPr>
            <a:endParaRPr lang="en-US" dirty="0" smtClean="0"/>
          </a:p>
          <a:p>
            <a:pPr marL="342900" indent="-342900">
              <a:buFont typeface="Wingdings" charset="2"/>
              <a:buChar char="Ø"/>
            </a:pPr>
            <a:r>
              <a:rPr lang="en-US" dirty="0" smtClean="0"/>
              <a:t>For transactions in which an owner’s policy will be purchased, the Rule prescribes special mathematical calculations for disclosure of the owner’s and lender’s title insurance premiums, which may require receipt of rates for both a stand-alone and simultaneously-issued lender’s policy, as well as the owner’s policy rate. </a:t>
            </a:r>
          </a:p>
          <a:p>
            <a:endParaRPr lang="en-US" dirty="0"/>
          </a:p>
        </p:txBody>
      </p:sp>
      <p:pic>
        <p:nvPicPr>
          <p:cNvPr id="6" name="Picture 5"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pic>
        <p:nvPicPr>
          <p:cNvPr id="7" name="Picture 6" descr="CTT header 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68647" cy="2696661"/>
          </a:xfrm>
          <a:prstGeom prst="rect">
            <a:avLst/>
          </a:prstGeom>
        </p:spPr>
      </p:pic>
    </p:spTree>
    <p:extLst>
      <p:ext uri="{BB962C8B-B14F-4D97-AF65-F5344CB8AC3E}">
        <p14:creationId xmlns:p14="http://schemas.microsoft.com/office/powerpoint/2010/main" val="13013473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39567" y="2219757"/>
            <a:ext cx="2169885" cy="995144"/>
          </a:xfrm>
          <a:prstGeom prst="rect">
            <a:avLst/>
          </a:prstGeom>
          <a:noFill/>
        </p:spPr>
        <p:txBody>
          <a:bodyPr wrap="none" rtlCol="0">
            <a:spAutoFit/>
          </a:bodyPr>
          <a:lstStyle/>
          <a:p>
            <a:pPr>
              <a:lnSpc>
                <a:spcPct val="80000"/>
              </a:lnSpc>
            </a:pPr>
            <a:r>
              <a:rPr lang="en-US" sz="4000" b="1" dirty="0" smtClean="0"/>
              <a:t>Let’s Talk </a:t>
            </a:r>
          </a:p>
          <a:p>
            <a:pPr>
              <a:lnSpc>
                <a:spcPct val="80000"/>
              </a:lnSpc>
            </a:pPr>
            <a:r>
              <a:rPr lang="en-US" sz="3200" b="1" dirty="0">
                <a:solidFill>
                  <a:srgbClr val="77933C"/>
                </a:solidFill>
              </a:rPr>
              <a:t> </a:t>
            </a:r>
          </a:p>
        </p:txBody>
      </p:sp>
      <p:sp>
        <p:nvSpPr>
          <p:cNvPr id="4" name="Rectangle 3"/>
          <p:cNvSpPr/>
          <p:nvPr/>
        </p:nvSpPr>
        <p:spPr>
          <a:xfrm>
            <a:off x="939567" y="2984452"/>
            <a:ext cx="7082888" cy="2739211"/>
          </a:xfrm>
          <a:prstGeom prst="rect">
            <a:avLst/>
          </a:prstGeom>
        </p:spPr>
        <p:txBody>
          <a:bodyPr wrap="square">
            <a:spAutoFit/>
          </a:bodyPr>
          <a:lstStyle/>
          <a:p>
            <a:pPr algn="just">
              <a:lnSpc>
                <a:spcPct val="110000"/>
              </a:lnSpc>
            </a:pPr>
            <a:r>
              <a:rPr lang="en-US" sz="2000" dirty="0" smtClean="0"/>
              <a:t>We are committed to working with you to think through all the implications of the CFPB Rule, so that the transition is as smooth as possible. </a:t>
            </a:r>
          </a:p>
          <a:p>
            <a:pPr algn="just">
              <a:lnSpc>
                <a:spcPct val="110000"/>
              </a:lnSpc>
            </a:pPr>
            <a:endParaRPr lang="en-US" sz="2000" dirty="0" smtClean="0"/>
          </a:p>
          <a:p>
            <a:pPr algn="just">
              <a:lnSpc>
                <a:spcPct val="110000"/>
              </a:lnSpc>
            </a:pPr>
            <a:r>
              <a:rPr lang="en-US" sz="2000" dirty="0" smtClean="0"/>
              <a:t>So let’s talk, discuss the impacts, and come up with solutions and processes that will be compliant with the new regulations and that will work for you. </a:t>
            </a:r>
          </a:p>
          <a:p>
            <a:endParaRPr lang="en-US" dirty="0"/>
          </a:p>
        </p:txBody>
      </p:sp>
      <p:pic>
        <p:nvPicPr>
          <p:cNvPr id="6" name="Picture 5"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pic>
        <p:nvPicPr>
          <p:cNvPr id="7" name="Picture 6" descr="CTT header 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68647" cy="2696661"/>
          </a:xfrm>
          <a:prstGeom prst="rect">
            <a:avLst/>
          </a:prstGeom>
        </p:spPr>
      </p:pic>
    </p:spTree>
    <p:extLst>
      <p:ext uri="{BB962C8B-B14F-4D97-AF65-F5344CB8AC3E}">
        <p14:creationId xmlns:p14="http://schemas.microsoft.com/office/powerpoint/2010/main" val="32489630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ig Header_CTI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52216" cy="4845291"/>
          </a:xfrm>
          <a:prstGeom prst="rect">
            <a:avLst/>
          </a:prstGeom>
        </p:spPr>
      </p:pic>
      <p:pic>
        <p:nvPicPr>
          <p:cNvPr id="10" name="Picture 9" descr="KBYC Angle Graphic.png"/>
          <p:cNvPicPr>
            <a:picLocks noChangeAspect="1"/>
          </p:cNvPicPr>
          <p:nvPr/>
        </p:nvPicPr>
        <p:blipFill rotWithShape="1">
          <a:blip r:embed="rId3">
            <a:alphaModFix amt="26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5595"/>
          <a:stretch/>
        </p:blipFill>
        <p:spPr>
          <a:xfrm flipV="1">
            <a:off x="0" y="3556579"/>
            <a:ext cx="9158274" cy="1227989"/>
          </a:xfrm>
          <a:prstGeom prst="rect">
            <a:avLst/>
          </a:prstGeom>
        </p:spPr>
      </p:pic>
      <p:sp>
        <p:nvSpPr>
          <p:cNvPr id="5" name="TextBox 4"/>
          <p:cNvSpPr txBox="1"/>
          <p:nvPr/>
        </p:nvSpPr>
        <p:spPr>
          <a:xfrm>
            <a:off x="2062257" y="1995980"/>
            <a:ext cx="4988262" cy="1323439"/>
          </a:xfrm>
          <a:prstGeom prst="rect">
            <a:avLst/>
          </a:prstGeom>
          <a:noFill/>
        </p:spPr>
        <p:txBody>
          <a:bodyPr wrap="none" rtlCol="0">
            <a:spAutoFit/>
          </a:bodyPr>
          <a:lstStyle/>
          <a:p>
            <a:r>
              <a:rPr lang="en-US" sz="8000" dirty="0" smtClean="0">
                <a:solidFill>
                  <a:schemeClr val="bg1"/>
                </a:solidFill>
                <a:latin typeface="Brush Script MT Italic"/>
                <a:cs typeface="Brush Script MT Italic"/>
              </a:rPr>
              <a:t>Thank you!</a:t>
            </a:r>
            <a:endParaRPr lang="en-US" sz="8000" dirty="0">
              <a:solidFill>
                <a:schemeClr val="bg1"/>
              </a:solidFill>
              <a:latin typeface="Brush Script MT Italic"/>
              <a:cs typeface="Brush Script MT Italic"/>
            </a:endParaRPr>
          </a:p>
        </p:txBody>
      </p:sp>
      <p:pic>
        <p:nvPicPr>
          <p:cNvPr id="11" name="Shape 45"/>
          <p:cNvPicPr preferRelativeResize="0"/>
          <p:nvPr/>
        </p:nvPicPr>
        <p:blipFill>
          <a:blip r:embed="rId5">
            <a:alphaModFix/>
          </a:blip>
          <a:stretch>
            <a:fillRect/>
          </a:stretch>
        </p:blipFill>
        <p:spPr>
          <a:xfrm>
            <a:off x="6184620" y="5092992"/>
            <a:ext cx="1925691" cy="1504319"/>
          </a:xfrm>
          <a:prstGeom prst="rect">
            <a:avLst/>
          </a:prstGeom>
          <a:noFill/>
          <a:ln>
            <a:noFill/>
          </a:ln>
        </p:spPr>
      </p:pic>
      <p:pic>
        <p:nvPicPr>
          <p:cNvPr id="12" name="Picture 11" descr="CTIC KBYC.ai"/>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 y="5744143"/>
            <a:ext cx="2971800" cy="1028700"/>
          </a:xfrm>
          <a:prstGeom prst="rect">
            <a:avLst/>
          </a:prstGeom>
        </p:spPr>
      </p:pic>
    </p:spTree>
    <p:extLst>
      <p:ext uri="{BB962C8B-B14F-4D97-AF65-F5344CB8AC3E}">
        <p14:creationId xmlns:p14="http://schemas.microsoft.com/office/powerpoint/2010/main" val="33213472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39567" y="2219757"/>
            <a:ext cx="5336517" cy="584776"/>
          </a:xfrm>
          <a:prstGeom prst="rect">
            <a:avLst/>
          </a:prstGeom>
          <a:noFill/>
        </p:spPr>
        <p:txBody>
          <a:bodyPr wrap="none" rtlCol="0">
            <a:spAutoFit/>
          </a:bodyPr>
          <a:lstStyle/>
          <a:p>
            <a:r>
              <a:rPr lang="en-US" sz="3200" b="1" dirty="0" smtClean="0">
                <a:latin typeface="+mj-lt"/>
                <a:cs typeface="Microsoft Sans Serif"/>
              </a:rPr>
              <a:t>What does the CFPB regulate?</a:t>
            </a:r>
            <a:endParaRPr lang="en-US" sz="3200" b="1" dirty="0">
              <a:latin typeface="+mj-lt"/>
              <a:cs typeface="Microsoft Sans Serif"/>
            </a:endParaRPr>
          </a:p>
        </p:txBody>
      </p:sp>
      <p:sp>
        <p:nvSpPr>
          <p:cNvPr id="15" name="TextBox 14"/>
          <p:cNvSpPr txBox="1"/>
          <p:nvPr/>
        </p:nvSpPr>
        <p:spPr>
          <a:xfrm>
            <a:off x="960217" y="2849557"/>
            <a:ext cx="7330688" cy="923330"/>
          </a:xfrm>
          <a:prstGeom prst="rect">
            <a:avLst/>
          </a:prstGeom>
          <a:noFill/>
        </p:spPr>
        <p:txBody>
          <a:bodyPr wrap="square" rtlCol="0">
            <a:spAutoFit/>
          </a:bodyPr>
          <a:lstStyle/>
          <a:p>
            <a:r>
              <a:rPr lang="en-US" dirty="0" smtClean="0">
                <a:latin typeface="Calibri"/>
                <a:cs typeface="Calibri"/>
              </a:rPr>
              <a:t>The CFPB regulates the </a:t>
            </a:r>
            <a:r>
              <a:rPr lang="en-US" dirty="0">
                <a:latin typeface="Calibri"/>
                <a:cs typeface="Calibri"/>
              </a:rPr>
              <a:t>O</a:t>
            </a:r>
            <a:r>
              <a:rPr lang="en-US" dirty="0" smtClean="0">
                <a:latin typeface="Calibri"/>
                <a:cs typeface="Calibri"/>
              </a:rPr>
              <a:t>ffering and Provision of Consumer Financial Products and Services under the Federal Consumer Law. Some of the Products and Services included are: </a:t>
            </a:r>
          </a:p>
        </p:txBody>
      </p:sp>
      <p:sp>
        <p:nvSpPr>
          <p:cNvPr id="2" name="TextBox 1"/>
          <p:cNvSpPr txBox="1"/>
          <p:nvPr/>
        </p:nvSpPr>
        <p:spPr>
          <a:xfrm>
            <a:off x="4697244" y="3921701"/>
            <a:ext cx="3593661" cy="2599173"/>
          </a:xfrm>
          <a:prstGeom prst="rect">
            <a:avLst/>
          </a:prstGeom>
          <a:noFill/>
        </p:spPr>
        <p:txBody>
          <a:bodyPr wrap="square" rtlCol="0">
            <a:spAutoFit/>
          </a:bodyPr>
          <a:lstStyle/>
          <a:p>
            <a:pPr marL="285750" indent="-285750">
              <a:lnSpc>
                <a:spcPct val="130000"/>
              </a:lnSpc>
              <a:buFont typeface="Wingdings" charset="2"/>
              <a:buChar char="ü"/>
            </a:pPr>
            <a:r>
              <a:rPr lang="en-US" dirty="0" smtClean="0">
                <a:latin typeface="Calibri"/>
                <a:cs typeface="Calibri"/>
              </a:rPr>
              <a:t>Bank Accounts &amp; Services</a:t>
            </a:r>
          </a:p>
          <a:p>
            <a:pPr marL="285750" indent="-285750">
              <a:lnSpc>
                <a:spcPct val="130000"/>
              </a:lnSpc>
              <a:buFont typeface="Wingdings" charset="2"/>
              <a:buChar char="ü"/>
            </a:pPr>
            <a:r>
              <a:rPr lang="en-US" dirty="0" smtClean="0">
                <a:latin typeface="Calibri"/>
                <a:cs typeface="Calibri"/>
              </a:rPr>
              <a:t>Credit Card</a:t>
            </a:r>
          </a:p>
          <a:p>
            <a:pPr marL="285750" indent="-285750">
              <a:lnSpc>
                <a:spcPct val="130000"/>
              </a:lnSpc>
              <a:buFont typeface="Wingdings" charset="2"/>
              <a:buChar char="ü"/>
            </a:pPr>
            <a:r>
              <a:rPr lang="en-US" dirty="0" smtClean="0">
                <a:latin typeface="Calibri"/>
                <a:cs typeface="Calibri"/>
              </a:rPr>
              <a:t>Credit Reporting</a:t>
            </a:r>
          </a:p>
          <a:p>
            <a:pPr marL="285750" indent="-285750">
              <a:lnSpc>
                <a:spcPct val="130000"/>
              </a:lnSpc>
              <a:buFont typeface="Wingdings" charset="2"/>
              <a:buChar char="ü"/>
            </a:pPr>
            <a:r>
              <a:rPr lang="en-US" dirty="0" smtClean="0">
                <a:latin typeface="Calibri"/>
                <a:cs typeface="Calibri"/>
              </a:rPr>
              <a:t>Debt Collection</a:t>
            </a:r>
          </a:p>
          <a:p>
            <a:pPr marL="285750" indent="-285750">
              <a:lnSpc>
                <a:spcPct val="130000"/>
              </a:lnSpc>
              <a:buFont typeface="Wingdings" charset="2"/>
              <a:buChar char="ü"/>
            </a:pPr>
            <a:r>
              <a:rPr lang="en-US" dirty="0" smtClean="0">
                <a:latin typeface="Calibri"/>
                <a:cs typeface="Calibri"/>
              </a:rPr>
              <a:t>Mortgages</a:t>
            </a:r>
          </a:p>
          <a:p>
            <a:pPr marL="285750" indent="-285750">
              <a:lnSpc>
                <a:spcPct val="130000"/>
              </a:lnSpc>
              <a:buFont typeface="Wingdings" charset="2"/>
              <a:buChar char="ü"/>
            </a:pPr>
            <a:r>
              <a:rPr lang="en-US" dirty="0" smtClean="0">
                <a:latin typeface="Calibri"/>
                <a:cs typeface="Calibri"/>
              </a:rPr>
              <a:t>Money Transfers</a:t>
            </a:r>
          </a:p>
          <a:p>
            <a:pPr marL="285750" indent="-285750">
              <a:lnSpc>
                <a:spcPct val="130000"/>
              </a:lnSpc>
              <a:buFont typeface="Wingdings" charset="2"/>
              <a:buChar char="ü"/>
            </a:pPr>
            <a:r>
              <a:rPr lang="en-US" dirty="0" smtClean="0">
                <a:latin typeface="Calibri"/>
                <a:cs typeface="Calibri"/>
              </a:rPr>
              <a:t>And More</a:t>
            </a:r>
            <a:endParaRPr lang="en-US" dirty="0">
              <a:latin typeface="Calibri"/>
              <a:cs typeface="Calibri"/>
            </a:endParaRPr>
          </a:p>
        </p:txBody>
      </p:sp>
      <p:pic>
        <p:nvPicPr>
          <p:cNvPr id="8" name="Picture 7"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5595"/>
          <a:stretch/>
        </p:blipFill>
        <p:spPr>
          <a:xfrm flipV="1">
            <a:off x="-14274" y="524228"/>
            <a:ext cx="9158274" cy="1227989"/>
          </a:xfrm>
          <a:prstGeom prst="rect">
            <a:avLst/>
          </a:prstGeom>
        </p:spPr>
      </p:pic>
      <p:pic>
        <p:nvPicPr>
          <p:cNvPr id="9" name="Picture 8" descr="CTIC KBYC.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5744143"/>
            <a:ext cx="2971800" cy="1028700"/>
          </a:xfrm>
          <a:prstGeom prst="rect">
            <a:avLst/>
          </a:prstGeom>
        </p:spPr>
      </p:pic>
      <p:pic>
        <p:nvPicPr>
          <p:cNvPr id="13" name="Picture 12" descr="CTT header 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68647" cy="2696661"/>
          </a:xfrm>
          <a:prstGeom prst="rect">
            <a:avLst/>
          </a:prstGeom>
        </p:spPr>
      </p:pic>
    </p:spTree>
    <p:extLst>
      <p:ext uri="{BB962C8B-B14F-4D97-AF65-F5344CB8AC3E}">
        <p14:creationId xmlns:p14="http://schemas.microsoft.com/office/powerpoint/2010/main" val="36240260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311267" y="2219757"/>
            <a:ext cx="6257242" cy="584776"/>
          </a:xfrm>
          <a:prstGeom prst="rect">
            <a:avLst/>
          </a:prstGeom>
          <a:noFill/>
        </p:spPr>
        <p:txBody>
          <a:bodyPr wrap="none" rtlCol="0">
            <a:spAutoFit/>
          </a:bodyPr>
          <a:lstStyle/>
          <a:p>
            <a:r>
              <a:rPr lang="en-US" sz="3200" b="1" dirty="0" smtClean="0">
                <a:latin typeface="Calibri"/>
                <a:cs typeface="Calibri"/>
              </a:rPr>
              <a:t>When does the CFPB go into effect?</a:t>
            </a:r>
            <a:endParaRPr lang="en-US" sz="3200" b="1" dirty="0">
              <a:latin typeface="Calibri"/>
              <a:cs typeface="Calibri"/>
            </a:endParaRPr>
          </a:p>
        </p:txBody>
      </p:sp>
      <p:sp>
        <p:nvSpPr>
          <p:cNvPr id="15" name="TextBox 14"/>
          <p:cNvSpPr txBox="1"/>
          <p:nvPr/>
        </p:nvSpPr>
        <p:spPr>
          <a:xfrm>
            <a:off x="960217" y="2849557"/>
            <a:ext cx="7330688" cy="2631490"/>
          </a:xfrm>
          <a:prstGeom prst="rect">
            <a:avLst/>
          </a:prstGeom>
          <a:noFill/>
        </p:spPr>
        <p:txBody>
          <a:bodyPr wrap="square" rtlCol="0">
            <a:spAutoFit/>
          </a:bodyPr>
          <a:lstStyle/>
          <a:p>
            <a:pPr algn="ctr">
              <a:lnSpc>
                <a:spcPct val="130000"/>
              </a:lnSpc>
            </a:pPr>
            <a:r>
              <a:rPr lang="en-US" sz="2800" dirty="0" smtClean="0">
                <a:latin typeface="Calibri"/>
                <a:cs typeface="Calibri"/>
              </a:rPr>
              <a:t>Any residential loan originated after </a:t>
            </a:r>
          </a:p>
          <a:p>
            <a:pPr algn="ctr">
              <a:lnSpc>
                <a:spcPct val="130000"/>
              </a:lnSpc>
            </a:pPr>
            <a:r>
              <a:rPr lang="en-US" sz="4400" dirty="0" smtClean="0">
                <a:effectLst>
                  <a:outerShdw blurRad="50800" dist="38100" dir="2700000" algn="tl" rotWithShape="0">
                    <a:prstClr val="black">
                      <a:alpha val="40000"/>
                    </a:prstClr>
                  </a:outerShdw>
                </a:effectLst>
                <a:latin typeface="Calibri"/>
                <a:cs typeface="Calibri"/>
              </a:rPr>
              <a:t>October 3, 2015 </a:t>
            </a:r>
          </a:p>
          <a:p>
            <a:pPr algn="ctr">
              <a:lnSpc>
                <a:spcPct val="130000"/>
              </a:lnSpc>
            </a:pPr>
            <a:r>
              <a:rPr lang="en-US" sz="2800" dirty="0" smtClean="0">
                <a:latin typeface="Calibri"/>
                <a:cs typeface="Calibri"/>
              </a:rPr>
              <a:t>will be subject to the new rules </a:t>
            </a:r>
          </a:p>
          <a:p>
            <a:pPr algn="ctr">
              <a:lnSpc>
                <a:spcPct val="130000"/>
              </a:lnSpc>
            </a:pPr>
            <a:r>
              <a:rPr lang="en-US" sz="2800" dirty="0" smtClean="0">
                <a:latin typeface="Calibri"/>
                <a:cs typeface="Calibri"/>
              </a:rPr>
              <a:t>and forms set forth by the CFPB.</a:t>
            </a:r>
          </a:p>
        </p:txBody>
      </p:sp>
      <p:pic>
        <p:nvPicPr>
          <p:cNvPr id="6" name="Picture 5"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pic>
        <p:nvPicPr>
          <p:cNvPr id="7" name="Picture 6" descr="CTIC KBYC.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5744143"/>
            <a:ext cx="2971800" cy="1028700"/>
          </a:xfrm>
          <a:prstGeom prst="rect">
            <a:avLst/>
          </a:prstGeom>
        </p:spPr>
      </p:pic>
      <p:pic>
        <p:nvPicPr>
          <p:cNvPr id="11" name="Picture 10" descr="CTT header 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68647" cy="2696661"/>
          </a:xfrm>
          <a:prstGeom prst="rect">
            <a:avLst/>
          </a:prstGeom>
        </p:spPr>
      </p:pic>
    </p:spTree>
    <p:extLst>
      <p:ext uri="{BB962C8B-B14F-4D97-AF65-F5344CB8AC3E}">
        <p14:creationId xmlns:p14="http://schemas.microsoft.com/office/powerpoint/2010/main" val="3673127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39567" y="2219757"/>
            <a:ext cx="3708868" cy="584776"/>
          </a:xfrm>
          <a:prstGeom prst="rect">
            <a:avLst/>
          </a:prstGeom>
          <a:noFill/>
        </p:spPr>
        <p:txBody>
          <a:bodyPr wrap="none" rtlCol="0">
            <a:spAutoFit/>
          </a:bodyPr>
          <a:lstStyle/>
          <a:p>
            <a:r>
              <a:rPr lang="en-US" sz="3200" b="1" dirty="0" smtClean="0">
                <a:latin typeface="Calibri"/>
                <a:cs typeface="Calibri"/>
              </a:rPr>
              <a:t>What is the Penalty?</a:t>
            </a:r>
            <a:endParaRPr lang="en-US" sz="3200" b="1" dirty="0">
              <a:latin typeface="Calibri"/>
              <a:cs typeface="Calibri"/>
            </a:endParaRPr>
          </a:p>
        </p:txBody>
      </p:sp>
      <p:sp>
        <p:nvSpPr>
          <p:cNvPr id="3" name="Rectangle 2"/>
          <p:cNvSpPr/>
          <p:nvPr/>
        </p:nvSpPr>
        <p:spPr>
          <a:xfrm>
            <a:off x="960217" y="2900348"/>
            <a:ext cx="7237763" cy="2239074"/>
          </a:xfrm>
          <a:prstGeom prst="rect">
            <a:avLst/>
          </a:prstGeom>
        </p:spPr>
        <p:txBody>
          <a:bodyPr wrap="square">
            <a:spAutoFit/>
          </a:bodyPr>
          <a:lstStyle/>
          <a:p>
            <a:pPr algn="just">
              <a:lnSpc>
                <a:spcPct val="130000"/>
              </a:lnSpc>
            </a:pPr>
            <a:r>
              <a:rPr lang="en-US" dirty="0" smtClean="0">
                <a:latin typeface="Calibri"/>
                <a:cs typeface="Calibri"/>
              </a:rPr>
              <a:t>The Dodd-Frank Wall Street Reform and Consumer Protection Act of 2010 established a CFPB Civil Penalty Fund. If a person or company violates a federal consumer financial protection law, the Bureau can bring an enforcement action against them, which could result in the person or company having to pay a civil penalty ranging from $5,000 to $1,000,000. When the Bureau collects civil penalties, it deposits them in the Fund.</a:t>
            </a:r>
            <a:endParaRPr lang="en-US" dirty="0">
              <a:latin typeface="Calibri"/>
              <a:cs typeface="Calibri"/>
            </a:endParaRPr>
          </a:p>
        </p:txBody>
      </p:sp>
      <p:pic>
        <p:nvPicPr>
          <p:cNvPr id="6" name="Picture 5"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pic>
        <p:nvPicPr>
          <p:cNvPr id="7" name="Picture 6" descr="CTIC KBYC.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5744143"/>
            <a:ext cx="2971800" cy="1028700"/>
          </a:xfrm>
          <a:prstGeom prst="rect">
            <a:avLst/>
          </a:prstGeom>
        </p:spPr>
      </p:pic>
      <p:pic>
        <p:nvPicPr>
          <p:cNvPr id="11" name="Picture 10" descr="CTT header 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68647" cy="2696661"/>
          </a:xfrm>
          <a:prstGeom prst="rect">
            <a:avLst/>
          </a:prstGeom>
        </p:spPr>
      </p:pic>
    </p:spTree>
    <p:extLst>
      <p:ext uri="{BB962C8B-B14F-4D97-AF65-F5344CB8AC3E}">
        <p14:creationId xmlns:p14="http://schemas.microsoft.com/office/powerpoint/2010/main" val="25072566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39567" y="2219757"/>
            <a:ext cx="6659395" cy="584776"/>
          </a:xfrm>
          <a:prstGeom prst="rect">
            <a:avLst/>
          </a:prstGeom>
          <a:noFill/>
        </p:spPr>
        <p:txBody>
          <a:bodyPr wrap="none" rtlCol="0">
            <a:spAutoFit/>
          </a:bodyPr>
          <a:lstStyle/>
          <a:p>
            <a:r>
              <a:rPr lang="en-US" sz="3200" b="1" dirty="0" smtClean="0">
                <a:latin typeface="Calibri"/>
                <a:cs typeface="Calibri"/>
              </a:rPr>
              <a:t>What Transaction Types are Affected?</a:t>
            </a:r>
            <a:endParaRPr lang="en-US" sz="3200" b="1" dirty="0">
              <a:latin typeface="Calibri"/>
              <a:cs typeface="Calibri"/>
            </a:endParaRPr>
          </a:p>
        </p:txBody>
      </p:sp>
      <p:sp>
        <p:nvSpPr>
          <p:cNvPr id="3" name="Rectangle 2"/>
          <p:cNvSpPr/>
          <p:nvPr/>
        </p:nvSpPr>
        <p:spPr>
          <a:xfrm>
            <a:off x="980867" y="3003588"/>
            <a:ext cx="7047721" cy="923330"/>
          </a:xfrm>
          <a:prstGeom prst="rect">
            <a:avLst/>
          </a:prstGeom>
        </p:spPr>
        <p:txBody>
          <a:bodyPr wrap="square">
            <a:spAutoFit/>
          </a:bodyPr>
          <a:lstStyle/>
          <a:p>
            <a:pPr algn="just"/>
            <a:r>
              <a:rPr lang="en-US" dirty="0" smtClean="0">
                <a:latin typeface="Calibri"/>
                <a:cs typeface="Calibri"/>
              </a:rPr>
              <a:t>The new rules and the new forms apply to all closed-end consumer credit transactions secured by real property, other than reverse mortgages, which include the following types of loans:</a:t>
            </a:r>
          </a:p>
        </p:txBody>
      </p:sp>
      <p:sp>
        <p:nvSpPr>
          <p:cNvPr id="2" name="Rectangle 1"/>
          <p:cNvSpPr/>
          <p:nvPr/>
        </p:nvSpPr>
        <p:spPr>
          <a:xfrm>
            <a:off x="4599432" y="4080445"/>
            <a:ext cx="4572000" cy="2239074"/>
          </a:xfrm>
          <a:prstGeom prst="rect">
            <a:avLst/>
          </a:prstGeom>
        </p:spPr>
        <p:txBody>
          <a:bodyPr>
            <a:spAutoFit/>
          </a:bodyPr>
          <a:lstStyle/>
          <a:p>
            <a:pPr marL="800100" lvl="1" indent="-342900">
              <a:lnSpc>
                <a:spcPct val="130000"/>
              </a:lnSpc>
              <a:buFont typeface="Wingdings" charset="2"/>
              <a:buChar char="ü"/>
            </a:pPr>
            <a:r>
              <a:rPr lang="en-US" dirty="0" smtClean="0">
                <a:latin typeface="Calibri"/>
                <a:cs typeface="Calibri"/>
              </a:rPr>
              <a:t>Purchase money</a:t>
            </a:r>
          </a:p>
          <a:p>
            <a:pPr marL="800100" lvl="1" indent="-342900">
              <a:lnSpc>
                <a:spcPct val="130000"/>
              </a:lnSpc>
              <a:buFont typeface="Wingdings" charset="2"/>
              <a:buChar char="ü"/>
            </a:pPr>
            <a:r>
              <a:rPr lang="en-US" dirty="0" smtClean="0">
                <a:latin typeface="Calibri"/>
                <a:cs typeface="Calibri"/>
              </a:rPr>
              <a:t>Refinance </a:t>
            </a:r>
          </a:p>
          <a:p>
            <a:pPr marL="800100" lvl="1" indent="-342900">
              <a:lnSpc>
                <a:spcPct val="130000"/>
              </a:lnSpc>
              <a:buFont typeface="Wingdings" charset="2"/>
              <a:buChar char="ü"/>
            </a:pPr>
            <a:r>
              <a:rPr lang="en-US" dirty="0" smtClean="0">
                <a:latin typeface="Calibri"/>
                <a:cs typeface="Calibri"/>
              </a:rPr>
              <a:t>25 acre </a:t>
            </a:r>
          </a:p>
          <a:p>
            <a:pPr marL="800100" lvl="1" indent="-342900">
              <a:lnSpc>
                <a:spcPct val="130000"/>
              </a:lnSpc>
              <a:buFont typeface="Wingdings" charset="2"/>
              <a:buChar char="ü"/>
            </a:pPr>
            <a:r>
              <a:rPr lang="en-US" dirty="0" smtClean="0">
                <a:latin typeface="Calibri"/>
                <a:cs typeface="Calibri"/>
              </a:rPr>
              <a:t>Vacant-land </a:t>
            </a:r>
          </a:p>
          <a:p>
            <a:pPr marL="800100" lvl="1" indent="-342900">
              <a:lnSpc>
                <a:spcPct val="130000"/>
              </a:lnSpc>
              <a:buFont typeface="Wingdings" charset="2"/>
              <a:buChar char="ü"/>
            </a:pPr>
            <a:r>
              <a:rPr lang="en-US" dirty="0" smtClean="0">
                <a:latin typeface="Calibri"/>
                <a:cs typeface="Calibri"/>
              </a:rPr>
              <a:t>Construction-only </a:t>
            </a:r>
          </a:p>
          <a:p>
            <a:pPr marL="800100" lvl="1" indent="-342900">
              <a:lnSpc>
                <a:spcPct val="130000"/>
              </a:lnSpc>
              <a:buFont typeface="Wingdings" charset="2"/>
              <a:buChar char="ü"/>
            </a:pPr>
            <a:r>
              <a:rPr lang="en-US" dirty="0" smtClean="0">
                <a:latin typeface="Calibri"/>
                <a:cs typeface="Calibri"/>
              </a:rPr>
              <a:t>Timeshare </a:t>
            </a:r>
            <a:endParaRPr lang="en-US" dirty="0">
              <a:latin typeface="Calibri"/>
              <a:cs typeface="Calibri"/>
            </a:endParaRPr>
          </a:p>
        </p:txBody>
      </p:sp>
      <p:pic>
        <p:nvPicPr>
          <p:cNvPr id="7" name="Picture 6"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pic>
        <p:nvPicPr>
          <p:cNvPr id="12" name="Picture 11" descr="CTIC KBYC.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5744143"/>
            <a:ext cx="2971800" cy="1028700"/>
          </a:xfrm>
          <a:prstGeom prst="rect">
            <a:avLst/>
          </a:prstGeom>
        </p:spPr>
      </p:pic>
      <p:pic>
        <p:nvPicPr>
          <p:cNvPr id="15" name="Picture 14" descr="CTT header 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68647" cy="2696661"/>
          </a:xfrm>
          <a:prstGeom prst="rect">
            <a:avLst/>
          </a:prstGeom>
        </p:spPr>
      </p:pic>
    </p:spTree>
    <p:extLst>
      <p:ext uri="{BB962C8B-B14F-4D97-AF65-F5344CB8AC3E}">
        <p14:creationId xmlns:p14="http://schemas.microsoft.com/office/powerpoint/2010/main" val="10474614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39567" y="2219757"/>
            <a:ext cx="6508512" cy="584776"/>
          </a:xfrm>
          <a:prstGeom prst="rect">
            <a:avLst/>
          </a:prstGeom>
          <a:noFill/>
        </p:spPr>
        <p:txBody>
          <a:bodyPr wrap="none" rtlCol="0">
            <a:spAutoFit/>
          </a:bodyPr>
          <a:lstStyle/>
          <a:p>
            <a:r>
              <a:rPr lang="en-US" sz="3200" b="1" dirty="0" smtClean="0">
                <a:latin typeface="Calibri"/>
                <a:cs typeface="Calibri"/>
              </a:rPr>
              <a:t>What Transaction Types are Exempt?</a:t>
            </a:r>
            <a:endParaRPr lang="en-US" sz="3200" b="1" dirty="0">
              <a:latin typeface="Calibri"/>
              <a:cs typeface="Calibri"/>
            </a:endParaRPr>
          </a:p>
        </p:txBody>
      </p:sp>
      <p:sp>
        <p:nvSpPr>
          <p:cNvPr id="3" name="Rectangle 2"/>
          <p:cNvSpPr/>
          <p:nvPr/>
        </p:nvSpPr>
        <p:spPr>
          <a:xfrm>
            <a:off x="980867" y="3003588"/>
            <a:ext cx="7047721" cy="646331"/>
          </a:xfrm>
          <a:prstGeom prst="rect">
            <a:avLst/>
          </a:prstGeom>
        </p:spPr>
        <p:txBody>
          <a:bodyPr wrap="square">
            <a:spAutoFit/>
          </a:bodyPr>
          <a:lstStyle/>
          <a:p>
            <a:pPr algn="just"/>
            <a:r>
              <a:rPr lang="en-US" dirty="0" smtClean="0">
                <a:latin typeface="Calibri"/>
                <a:cs typeface="Calibri"/>
              </a:rPr>
              <a:t>Consumer loans exempted from the new rules and the new forms are as follows:</a:t>
            </a:r>
            <a:endParaRPr lang="en-US" dirty="0">
              <a:latin typeface="Calibri"/>
              <a:cs typeface="Calibri"/>
            </a:endParaRPr>
          </a:p>
        </p:txBody>
      </p:sp>
      <p:sp>
        <p:nvSpPr>
          <p:cNvPr id="2" name="Rectangle 1"/>
          <p:cNvSpPr/>
          <p:nvPr/>
        </p:nvSpPr>
        <p:spPr>
          <a:xfrm>
            <a:off x="4479075" y="3680565"/>
            <a:ext cx="4193851" cy="2599173"/>
          </a:xfrm>
          <a:prstGeom prst="rect">
            <a:avLst/>
          </a:prstGeom>
        </p:spPr>
        <p:txBody>
          <a:bodyPr wrap="square">
            <a:spAutoFit/>
          </a:bodyPr>
          <a:lstStyle/>
          <a:p>
            <a:pPr marL="800100" lvl="1" indent="-342900">
              <a:lnSpc>
                <a:spcPct val="130000"/>
              </a:lnSpc>
              <a:buFont typeface="Wingdings" charset="2"/>
              <a:buChar char="ü"/>
            </a:pPr>
            <a:r>
              <a:rPr lang="en-US" dirty="0" smtClean="0">
                <a:latin typeface="Calibri"/>
                <a:cs typeface="Calibri"/>
              </a:rPr>
              <a:t>Reverse Mortgages</a:t>
            </a:r>
          </a:p>
          <a:p>
            <a:pPr marL="800100" lvl="1" indent="-342900">
              <a:lnSpc>
                <a:spcPct val="130000"/>
              </a:lnSpc>
              <a:buFont typeface="Wingdings" charset="2"/>
              <a:buChar char="ü"/>
            </a:pPr>
            <a:r>
              <a:rPr lang="en-US" dirty="0" smtClean="0">
                <a:latin typeface="Calibri"/>
                <a:cs typeface="Calibri"/>
              </a:rPr>
              <a:t>Home Equity Lines of Credit (HELOCs)</a:t>
            </a:r>
          </a:p>
          <a:p>
            <a:pPr marL="800100" lvl="1" indent="-342900">
              <a:lnSpc>
                <a:spcPct val="130000"/>
              </a:lnSpc>
              <a:buFont typeface="Wingdings" charset="2"/>
              <a:buChar char="ü"/>
            </a:pPr>
            <a:r>
              <a:rPr lang="en-US" dirty="0" smtClean="0">
                <a:latin typeface="Calibri"/>
                <a:cs typeface="Calibri"/>
              </a:rPr>
              <a:t>Chattel-Dwelling/Mobile Home Only Loans</a:t>
            </a:r>
          </a:p>
          <a:p>
            <a:pPr marL="800100" lvl="1" indent="-342900">
              <a:lnSpc>
                <a:spcPct val="130000"/>
              </a:lnSpc>
              <a:buFont typeface="Wingdings" charset="2"/>
              <a:buChar char="ü"/>
            </a:pPr>
            <a:r>
              <a:rPr lang="en-US" dirty="0" smtClean="0">
                <a:latin typeface="Calibri"/>
                <a:cs typeface="Calibri"/>
              </a:rPr>
              <a:t>Creditors who originate less than </a:t>
            </a:r>
          </a:p>
          <a:p>
            <a:pPr lvl="1">
              <a:lnSpc>
                <a:spcPct val="130000"/>
              </a:lnSpc>
            </a:pPr>
            <a:r>
              <a:rPr lang="en-US" dirty="0" smtClean="0">
                <a:latin typeface="Calibri"/>
                <a:cs typeface="Calibri"/>
              </a:rPr>
              <a:t>       5 loans in a calendar year</a:t>
            </a:r>
            <a:endParaRPr lang="en-US" dirty="0">
              <a:latin typeface="Calibri"/>
              <a:cs typeface="Calibri"/>
            </a:endParaRPr>
          </a:p>
        </p:txBody>
      </p:sp>
      <p:pic>
        <p:nvPicPr>
          <p:cNvPr id="7" name="Picture 6"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pic>
        <p:nvPicPr>
          <p:cNvPr id="8" name="Picture 7" descr="CTIC KBYC.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5744143"/>
            <a:ext cx="2971800" cy="1028700"/>
          </a:xfrm>
          <a:prstGeom prst="rect">
            <a:avLst/>
          </a:prstGeom>
        </p:spPr>
      </p:pic>
      <p:pic>
        <p:nvPicPr>
          <p:cNvPr id="12" name="Picture 11" descr="CTT header 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68647" cy="2696661"/>
          </a:xfrm>
          <a:prstGeom prst="rect">
            <a:avLst/>
          </a:prstGeom>
        </p:spPr>
      </p:pic>
    </p:spTree>
    <p:extLst>
      <p:ext uri="{BB962C8B-B14F-4D97-AF65-F5344CB8AC3E}">
        <p14:creationId xmlns:p14="http://schemas.microsoft.com/office/powerpoint/2010/main" val="2036417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39567" y="2219757"/>
            <a:ext cx="7234835" cy="584776"/>
          </a:xfrm>
          <a:prstGeom prst="rect">
            <a:avLst/>
          </a:prstGeom>
          <a:noFill/>
        </p:spPr>
        <p:txBody>
          <a:bodyPr wrap="none" rtlCol="0">
            <a:spAutoFit/>
          </a:bodyPr>
          <a:lstStyle/>
          <a:p>
            <a:r>
              <a:rPr lang="en-US" sz="3200" b="1" dirty="0" smtClean="0">
                <a:latin typeface="Calibri"/>
                <a:cs typeface="Calibri"/>
              </a:rPr>
              <a:t>What Transaction Types are Exempt? </a:t>
            </a:r>
            <a:r>
              <a:rPr lang="en-US" b="1" dirty="0" smtClean="0">
                <a:latin typeface="Calibri"/>
                <a:cs typeface="Calibri"/>
              </a:rPr>
              <a:t>Cont’d</a:t>
            </a:r>
            <a:endParaRPr lang="en-US" b="1" dirty="0">
              <a:latin typeface="Calibri"/>
              <a:cs typeface="Calibri"/>
            </a:endParaRPr>
          </a:p>
        </p:txBody>
      </p:sp>
      <p:sp>
        <p:nvSpPr>
          <p:cNvPr id="3" name="Rectangle 2"/>
          <p:cNvSpPr/>
          <p:nvPr/>
        </p:nvSpPr>
        <p:spPr>
          <a:xfrm>
            <a:off x="980867" y="2920996"/>
            <a:ext cx="7206788" cy="2525307"/>
          </a:xfrm>
          <a:prstGeom prst="rect">
            <a:avLst/>
          </a:prstGeom>
        </p:spPr>
        <p:txBody>
          <a:bodyPr wrap="square">
            <a:spAutoFit/>
          </a:bodyPr>
          <a:lstStyle/>
          <a:p>
            <a:pPr marL="285750" indent="-285750" algn="just">
              <a:lnSpc>
                <a:spcPct val="110000"/>
              </a:lnSpc>
              <a:buFont typeface="Wingdings" charset="2"/>
              <a:buChar char="Ø"/>
            </a:pPr>
            <a:r>
              <a:rPr lang="en-US" dirty="0" smtClean="0">
                <a:latin typeface="Calibri"/>
                <a:cs typeface="Calibri"/>
              </a:rPr>
              <a:t>The portions of TILA and RESPA governing Reverse Mortgages are not being replaced or deleted.  Creditors will be required to issue a TILA disclosure and Good Faith Estimate (GFE) on these types of loans.  </a:t>
            </a:r>
          </a:p>
          <a:p>
            <a:pPr marL="285750" indent="-285750" algn="just">
              <a:lnSpc>
                <a:spcPct val="110000"/>
              </a:lnSpc>
              <a:buFont typeface="Wingdings" charset="2"/>
              <a:buChar char="Ø"/>
            </a:pPr>
            <a:endParaRPr lang="en-US" dirty="0" smtClean="0">
              <a:latin typeface="Calibri"/>
              <a:cs typeface="Calibri"/>
            </a:endParaRPr>
          </a:p>
          <a:p>
            <a:pPr marL="285750" indent="-285750" algn="just">
              <a:lnSpc>
                <a:spcPct val="110000"/>
              </a:lnSpc>
              <a:buFont typeface="Wingdings" charset="2"/>
              <a:buChar char="Ø"/>
            </a:pPr>
            <a:r>
              <a:rPr lang="en-US" dirty="0" smtClean="0">
                <a:latin typeface="Calibri"/>
                <a:cs typeface="Calibri"/>
              </a:rPr>
              <a:t>Settlement agents will be required to use a 2010 HUD-1 settlement statement to close these types of loans. Loans in progress (applications submitted prior to October 3, 2015) are not subject to the new rules or the new forms.</a:t>
            </a:r>
            <a:endParaRPr lang="en-US" dirty="0">
              <a:latin typeface="Calibri"/>
              <a:cs typeface="Calibri"/>
            </a:endParaRPr>
          </a:p>
        </p:txBody>
      </p:sp>
      <p:pic>
        <p:nvPicPr>
          <p:cNvPr id="6" name="Picture 5"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pic>
        <p:nvPicPr>
          <p:cNvPr id="7" name="Picture 6" descr="CTT header 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68647" cy="2696661"/>
          </a:xfrm>
          <a:prstGeom prst="rect">
            <a:avLst/>
          </a:prstGeom>
        </p:spPr>
      </p:pic>
    </p:spTree>
    <p:extLst>
      <p:ext uri="{BB962C8B-B14F-4D97-AF65-F5344CB8AC3E}">
        <p14:creationId xmlns:p14="http://schemas.microsoft.com/office/powerpoint/2010/main" val="12182042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39567" y="2219757"/>
            <a:ext cx="4642016" cy="584776"/>
          </a:xfrm>
          <a:prstGeom prst="rect">
            <a:avLst/>
          </a:prstGeom>
          <a:noFill/>
        </p:spPr>
        <p:txBody>
          <a:bodyPr wrap="none" rtlCol="0">
            <a:spAutoFit/>
          </a:bodyPr>
          <a:lstStyle/>
          <a:p>
            <a:r>
              <a:rPr lang="en-US" sz="3200" b="1" dirty="0" smtClean="0">
                <a:latin typeface="Calibri"/>
                <a:cs typeface="Calibri"/>
              </a:rPr>
              <a:t>What are the New Forms?</a:t>
            </a:r>
            <a:endParaRPr lang="en-US" b="1" dirty="0">
              <a:latin typeface="Calibri"/>
              <a:cs typeface="Calibri"/>
            </a:endParaRPr>
          </a:p>
        </p:txBody>
      </p:sp>
      <p:sp>
        <p:nvSpPr>
          <p:cNvPr id="4" name="Rectangle 3"/>
          <p:cNvSpPr/>
          <p:nvPr/>
        </p:nvSpPr>
        <p:spPr>
          <a:xfrm>
            <a:off x="1073792" y="2942405"/>
            <a:ext cx="3113928" cy="2626360"/>
          </a:xfrm>
          <a:prstGeom prst="rect">
            <a:avLst/>
          </a:prstGeom>
        </p:spPr>
        <p:txBody>
          <a:bodyPr wrap="square">
            <a:spAutoFit/>
          </a:bodyPr>
          <a:lstStyle/>
          <a:p>
            <a:pPr algn="r">
              <a:lnSpc>
                <a:spcPct val="110000"/>
              </a:lnSpc>
            </a:pPr>
            <a:r>
              <a:rPr lang="en-US" dirty="0" smtClean="0">
                <a:latin typeface="Calibri"/>
                <a:cs typeface="Calibri"/>
              </a:rPr>
              <a:t>The Rule replaces the Good Faith Estimate(GFE) and early TILA form with the new </a:t>
            </a:r>
          </a:p>
          <a:p>
            <a:pPr algn="r">
              <a:lnSpc>
                <a:spcPct val="110000"/>
              </a:lnSpc>
            </a:pPr>
            <a:r>
              <a:rPr lang="en-US" sz="2000" u="sng" dirty="0" smtClean="0">
                <a:solidFill>
                  <a:srgbClr val="17375E"/>
                </a:solidFill>
                <a:latin typeface="Calibri"/>
                <a:cs typeface="Calibri"/>
              </a:rPr>
              <a:t>Loan Estimate</a:t>
            </a:r>
            <a:r>
              <a:rPr lang="en-US" dirty="0" smtClean="0">
                <a:solidFill>
                  <a:srgbClr val="17375E"/>
                </a:solidFill>
                <a:latin typeface="Calibri"/>
                <a:cs typeface="Calibri"/>
              </a:rPr>
              <a:t>. </a:t>
            </a:r>
          </a:p>
          <a:p>
            <a:pPr algn="r">
              <a:lnSpc>
                <a:spcPct val="110000"/>
              </a:lnSpc>
            </a:pPr>
            <a:r>
              <a:rPr lang="en-US" dirty="0" smtClean="0">
                <a:latin typeface="Calibri"/>
                <a:cs typeface="Calibri"/>
              </a:rPr>
              <a:t>It also replaces the HUD-1 Settlement Statement and final TILA form with the new </a:t>
            </a:r>
            <a:r>
              <a:rPr lang="en-US" sz="2000" u="sng" dirty="0" smtClean="0">
                <a:solidFill>
                  <a:srgbClr val="17375E"/>
                </a:solidFill>
                <a:latin typeface="Calibri"/>
                <a:cs typeface="Calibri"/>
              </a:rPr>
              <a:t>Closing Disclosure</a:t>
            </a:r>
            <a:r>
              <a:rPr lang="en-US" dirty="0" smtClean="0">
                <a:latin typeface="Calibri"/>
                <a:cs typeface="Calibri"/>
              </a:rPr>
              <a:t>.</a:t>
            </a:r>
            <a:endParaRPr lang="en-US" dirty="0">
              <a:latin typeface="Calibri"/>
              <a:cs typeface="Calibri"/>
            </a:endParaRPr>
          </a:p>
        </p:txBody>
      </p:sp>
      <p:pic>
        <p:nvPicPr>
          <p:cNvPr id="7" name="Picture 6"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pic>
        <p:nvPicPr>
          <p:cNvPr id="3" name="Picture 2" descr="Out with the old graphic_fntg.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8872" y="2942404"/>
            <a:ext cx="3812871" cy="3519573"/>
          </a:xfrm>
          <a:prstGeom prst="rect">
            <a:avLst/>
          </a:prstGeom>
        </p:spPr>
      </p:pic>
      <p:pic>
        <p:nvPicPr>
          <p:cNvPr id="8" name="Picture 7" descr="CTT header 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68647" cy="2696661"/>
          </a:xfrm>
          <a:prstGeom prst="rect">
            <a:avLst/>
          </a:prstGeom>
        </p:spPr>
      </p:pic>
    </p:spTree>
    <p:extLst>
      <p:ext uri="{BB962C8B-B14F-4D97-AF65-F5344CB8AC3E}">
        <p14:creationId xmlns:p14="http://schemas.microsoft.com/office/powerpoint/2010/main" val="4606423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246</TotalTime>
  <Words>1033</Words>
  <Application>Microsoft Macintosh PowerPoint</Application>
  <PresentationFormat>On-screen Show (4:3)</PresentationFormat>
  <Paragraphs>111</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Chicago Title 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Sophia Chan</dc:creator>
  <cp:lastModifiedBy>David Tanner</cp:lastModifiedBy>
  <cp:revision>26</cp:revision>
  <dcterms:created xsi:type="dcterms:W3CDTF">2015-01-29T00:36:51Z</dcterms:created>
  <dcterms:modified xsi:type="dcterms:W3CDTF">2015-07-29T23:07:38Z</dcterms:modified>
</cp:coreProperties>
</file>